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regardless of age or technical experience. Core lesson is 15-20 minutes; self-paced extension and experiments are optional. The lesson can run in a room, on Twitch, or completely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Self-paced deck. For facilitation, spend about 15-20 minutes on slides 1-14 and 10-15 minutes on activities. If someone needs only the core lesson, they may stop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someone to choose one scenario. Not all performance failures are network failures.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performance is a relationship between system conditions and human expectations. A connected system may still feel unusable.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immediately equate capacity with bandwidth, consistency with jitter, or smoothness with fps; introduce the technical names progressively.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teaching, latency can be end-to-end delay for a specific action, or packet latency; identify what exactly is measured. Throughput is actual delivered rate; not identical to an advertised link speed.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Latency is a delay between defined events, not simply “internet speed”. Feedback may occur before a slow operation finishes; define which response you mean.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Analogy only: network capacity and achieved throughput depend on protocol and load, and delay can include queuing and processing. Avoid implying throughput directly determines latency.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Jitter is variation in timing; network definitions vary (e.g., interarrival jitter). Use these synthetic example delays conceptually. Response: the right pattern is more variable and can make live audio/video less predictable.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packets are synthetic illustration only. Some network protocols retransmit, some applications conceal losses, and symptoms depend on buffering, codecs and protocol choices.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rate and frame time are distinct; 60fps budget 1000/60ms approx16.7. Uneven frame presentation may feel stuttery. Not every app aims for 60fps. Reference MDN animation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universal performance metric guarantees all human experiences. Frame pacing impacts gaming, buffering impacts video, and service correctness and user feedback impact purchases.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Stability Contract comes from The Technology Landscape pedagogical framing. Avoid claiming a rigid universal threshold; real acceptable bounds are contextual.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explanation is a hypothesis only. Comparisons must respect consent, battery, data limits and safe settings. If a test fails, revise the hypothesis instead of forcing an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each person select one symptom rather than diagnosing every scenario. Do not require a device. 3-5 min to complete the four prompts. Pause for replay viewers.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Worked example intentionally avoids asserting the cause. Even if downloaded playback works, streaming requires network and service but still has multiple possible failure points.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numbers illustrative, not recorded performance data. A is more consistent. B has one large 220 ms delay. This is an exercise in the shape of a distribution, not labeling B “unusable” based on one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turn on/off connectivity for other people, interfere with shared infrastructure, ask for passwords, run large downloads, or publish screenshots with personal content. This path is purely optional and observational.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Illustration of perceptual responsiveness. Avoid guaranteeing that disabling duplicate submit is always sufficient; real systems should use safe retry or idempotency mechanisms.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evidence discipline tool tied to WAIKE. Encourage opt-in, privacy-safe work. No identifying information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Facilitators may invite teach-back; no requirement to present publicly. Learners watching a recording can write or explain to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Percentile is a distribution statistic; precise benchmarks vary. Do not confuse app response latency with network RTT or frame time. An interaction-specific metric and context must be identified.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learners compute means: A average 48.2ms, B average 81.4ms, but variability is pedagogically more important here. Five synthetic samples cannot establish real-world product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may cover answers until group guesses; self-paced viewers can simply read after making their own prediction.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Bridge to Week 4 on hardware CPU, memory, storage, OS and why each component supports user experiences.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are provided as reference starting points. Public classroom usage permitted subject to individual source licensing; this slide deck is original educational work. Real-world performance varies by task/device/network.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gunnchos.com" TargetMode="External"/><Relationship Id="rId2" Type="http://schemas.openxmlformats.org/officeDocument/2006/relationships/hyperlink" Target="https://github.com/gunnchOS3k/waike-research-ops" TargetMode="External"/><Relationship Id="rId3" Type="http://schemas.openxmlformats.org/officeDocument/2006/relationships/hyperlink" Target="https://github.com/gunnchOS3k/gunnchos-technology-landscape" TargetMode="External"/><Relationship Id="rId4" Type="http://schemas.openxmlformats.org/officeDocument/2006/relationships/hyperlink" Target="https://developer.mozilla.org/en-US/docs/Web/Performance/Guides/Animation_performance_and_frame_rate" TargetMode="External"/><Relationship Id="rId5" Type="http://schemas.openxmlformats.org/officeDocument/2006/relationships/hyperlink" Target="https://web.dev/articles/inp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1/26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594360" y="438912"/>
            <a:ext cx="1874520" cy="274320"/>
          </a:xfrm>
          <a:prstGeom prst="roundRect">
            <a:avLst>
              <a:gd name="adj" fmla="val 40000"/>
            </a:avLst>
          </a:prstGeom>
          <a:solidFill>
            <a:srgbClr val="0E1A2D"/>
          </a:solidFill>
          <a:ln w="12700">
            <a:solidFill>
              <a:srgbClr val="0E1A2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438912"/>
            <a:ext cx="1746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03  ·  OCT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94360" y="932688"/>
            <a:ext cx="109728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DOES TECHNOLOGY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594360" y="1554480"/>
            <a:ext cx="10698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9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FEEL FAST, SLOW,</a:t>
            </a:r>
            <a:endParaRPr lang="en-US" sz="4900" dirty="0"/>
          </a:p>
        </p:txBody>
      </p:sp>
      <p:sp>
        <p:nvSpPr>
          <p:cNvPr id="10" name="Text 8"/>
          <p:cNvSpPr/>
          <p:nvPr/>
        </p:nvSpPr>
        <p:spPr>
          <a:xfrm>
            <a:off x="594360" y="2286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5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SMOOTH, OR UNSTABLE?</a:t>
            </a:r>
            <a:endParaRPr lang="en-US" sz="4500" dirty="0"/>
          </a:p>
        </p:txBody>
      </p:sp>
      <p:sp>
        <p:nvSpPr>
          <p:cNvPr id="11" name="Shape 9"/>
          <p:cNvSpPr/>
          <p:nvPr/>
        </p:nvSpPr>
        <p:spPr>
          <a:xfrm>
            <a:off x="603504" y="3337560"/>
            <a:ext cx="10899648" cy="1051560"/>
          </a:xfrm>
          <a:prstGeom prst="roundRect">
            <a:avLst>
              <a:gd name="adj" fmla="val 1391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3547872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public, self-guided mini-lesson about what people feel and what systems measure.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85800" y="4754880"/>
            <a:ext cx="1508760" cy="329184"/>
          </a:xfrm>
          <a:prstGeom prst="roundRect">
            <a:avLst>
              <a:gd name="adj" fmla="val 41667"/>
            </a:avLst>
          </a:prstGeom>
          <a:solidFill>
            <a:srgbClr val="172840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8096" y="4791456"/>
            <a:ext cx="13441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377440" y="4754880"/>
            <a:ext cx="1417320" cy="329184"/>
          </a:xfrm>
          <a:prstGeom prst="roundRect">
            <a:avLst>
              <a:gd name="adj" fmla="val 41667"/>
            </a:avLst>
          </a:prstGeom>
          <a:solidFill>
            <a:srgbClr val="172840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459736" y="4791456"/>
            <a:ext cx="1252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BUILDER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977640" y="4754880"/>
            <a:ext cx="2926080" cy="329184"/>
          </a:xfrm>
          <a:prstGeom prst="roundRect">
            <a:avLst>
              <a:gd name="adj" fmla="val 41667"/>
            </a:avLst>
          </a:prstGeom>
          <a:solidFill>
            <a:srgbClr val="172840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59936" y="4791456"/>
            <a:ext cx="2761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ENGINEER / RESEARCHER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94944" y="5394960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Paper-only path included  •  Phone optional  •  No prior experience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94944" y="5989320"/>
            <a:ext cx="5669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gunnchos.com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HERE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use this public deck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anywhere. Read one slide at a time. Pause when a question or activity appears.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21792" y="1965960"/>
            <a:ext cx="3493008" cy="1892808"/>
          </a:xfrm>
          <a:prstGeom prst="roundRect">
            <a:avLst>
              <a:gd name="adj" fmla="val 7729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39112"/>
            <a:ext cx="50292" cy="1746504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148840"/>
            <a:ext cx="30815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EXPLORER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2606040"/>
            <a:ext cx="3081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idea using familiar experiences. No math or special vocabulary required.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370832" y="1965960"/>
            <a:ext cx="3493008" cy="1892808"/>
          </a:xfrm>
          <a:prstGeom prst="roundRect">
            <a:avLst>
              <a:gd name="adj" fmla="val 7729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70832" y="2039112"/>
            <a:ext cx="50292" cy="1746504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0" y="2148840"/>
            <a:ext cx="30815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BUILDER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72000" y="2606040"/>
            <a:ext cx="3081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Draw the system, test an idea, and suggest a small improvement. Coding optional.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101584" y="1965960"/>
            <a:ext cx="3474720" cy="1892808"/>
          </a:xfrm>
          <a:prstGeom prst="roundRect">
            <a:avLst>
              <a:gd name="adj" fmla="val 7729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101584" y="2039112"/>
            <a:ext cx="50292" cy="1746504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02752" y="2148840"/>
            <a:ext cx="30632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ENGINEER / RESEARCHER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302752" y="260604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Investigate variability, measurements, assumptions, bottlenecks, and evidence.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658368" y="4133088"/>
            <a:ext cx="10881360" cy="1188720"/>
          </a:xfrm>
          <a:prstGeom prst="roundRect">
            <a:avLst>
              <a:gd name="adj" fmla="val 12308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68680" y="4334256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NEED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2377440" y="4315968"/>
            <a:ext cx="870508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pencil and paper—or nothing more than your own observations.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68680" y="4837176"/>
            <a:ext cx="1892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SUGGESTED ROUTE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2834640" y="4828032"/>
            <a:ext cx="8302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 1–14  →  Activity 15–21  →  Deep cut 22–24  →  Wrap-up 25–26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67512" y="5769864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goal: leave with an answer, an artifact, a next step, or a better question.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Have you felt any of these?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familiar symptom is the best place to start investigating a system.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3/26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85800" y="1920240"/>
            <a:ext cx="5303520" cy="1463040"/>
          </a:xfrm>
          <a:prstGeom prst="roundRect">
            <a:avLst>
              <a:gd name="adj" fmla="val 1000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1993392"/>
            <a:ext cx="50292" cy="13167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2103120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tapped it, but nothing happened.”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86968" y="2560320"/>
            <a:ext cx="4892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button takes too long to acknowledge the input.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199632" y="1920240"/>
            <a:ext cx="5303520" cy="1463040"/>
          </a:xfrm>
          <a:prstGeom prst="roundRect">
            <a:avLst>
              <a:gd name="adj" fmla="val 1000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993392"/>
            <a:ext cx="50292" cy="13167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0" y="2103120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“The video keeps buffering.”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00800" y="2560320"/>
            <a:ext cx="4892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Playback stops while the system waits for enough data.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85800" y="3685032"/>
            <a:ext cx="5303520" cy="1463040"/>
          </a:xfrm>
          <a:prstGeom prst="roundRect">
            <a:avLst>
              <a:gd name="adj" fmla="val 1000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" y="3758184"/>
            <a:ext cx="50292" cy="131673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6968" y="3867912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“The game is choppy.”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86968" y="4325112"/>
            <a:ext cx="4892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Pictures appear unevenly or controls feel inconsistent.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6199632" y="3685032"/>
            <a:ext cx="5303520" cy="1463040"/>
          </a:xfrm>
          <a:prstGeom prst="roundRect">
            <a:avLst>
              <a:gd name="adj" fmla="val 1000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99632" y="3758184"/>
            <a:ext cx="50292" cy="1316736"/>
          </a:xfrm>
          <a:prstGeom prst="rect">
            <a:avLst/>
          </a:prstGeom>
          <a:solidFill>
            <a:srgbClr val="B59BFF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0" y="3867912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“The call keeps cutting out.”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400800" y="4325112"/>
            <a:ext cx="4892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Sound or picture arrives late, unevenly, or not at all.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667512" y="5687568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word—“slow”—can describe several different problems.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the human experience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1: see the whole system. Week 2: follow one tap. Week 3: ask how well it performs.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4/26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377440"/>
            <a:ext cx="3346704" cy="1508760"/>
          </a:xfrm>
          <a:prstGeom prst="roundRect">
            <a:avLst>
              <a:gd name="adj" fmla="val 9697"/>
            </a:avLst>
          </a:prstGeom>
          <a:solidFill>
            <a:srgbClr val="121F34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9264" y="2724912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do something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969264" y="327355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tap • scroll • speak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69664" y="3127248"/>
            <a:ext cx="137160" cy="0"/>
          </a:xfrm>
          <a:prstGeom prst="line">
            <a:avLst/>
          </a:prstGeom>
          <a:noFill/>
          <a:ln w="29210">
            <a:solidFill>
              <a:srgbClr val="FFBE35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4361688" y="2377440"/>
            <a:ext cx="3346704" cy="1508760"/>
          </a:xfrm>
          <a:prstGeom prst="roundRect">
            <a:avLst>
              <a:gd name="adj" fmla="val 9697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2724912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system works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4526280" y="327355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software • hardware • network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726680" y="3127248"/>
            <a:ext cx="146304" cy="0"/>
          </a:xfrm>
          <a:prstGeom prst="line">
            <a:avLst/>
          </a:prstGeom>
          <a:noFill/>
          <a:ln w="29210">
            <a:solidFill>
              <a:srgbClr val="83D6F7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7927848" y="2377440"/>
            <a:ext cx="3346704" cy="1508760"/>
          </a:xfrm>
          <a:prstGeom prst="roundRect">
            <a:avLst>
              <a:gd name="adj" fmla="val 9697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92440" y="2724912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feel the result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092440" y="327355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instant • delayed • choppy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50392" y="4343400"/>
            <a:ext cx="10497312" cy="960120"/>
          </a:xfrm>
          <a:prstGeom prst="roundRect">
            <a:avLst>
              <a:gd name="adj" fmla="val 15238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52144" y="4517136"/>
            <a:ext cx="990295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question is not only “Did it work?”  It is “Was it usable for the person?”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667512" y="5824728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green connection icon is not the same thing as a good experience.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words for four different feelings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need to memorize yet—connect the term to an experience.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5/26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85800" y="1847088"/>
            <a:ext cx="5303520" cy="1673352"/>
          </a:xfrm>
          <a:prstGeom prst="roundRect">
            <a:avLst>
              <a:gd name="adj" fmla="val 874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1920240"/>
            <a:ext cx="50292" cy="1527048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2029968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 DELAY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86968" y="2487168"/>
            <a:ext cx="4892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long until the system reacts?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Tap → a visible response</a:t>
            </a:r>
            <a:endParaRPr lang="en-US" sz="1520" dirty="0"/>
          </a:p>
        </p:txBody>
      </p:sp>
      <p:sp>
        <p:nvSpPr>
          <p:cNvPr id="13" name="Shape 11"/>
          <p:cNvSpPr/>
          <p:nvPr/>
        </p:nvSpPr>
        <p:spPr>
          <a:xfrm>
            <a:off x="6217920" y="1847088"/>
            <a:ext cx="5303520" cy="1673352"/>
          </a:xfrm>
          <a:prstGeom prst="roundRect">
            <a:avLst>
              <a:gd name="adj" fmla="val 874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0" y="1920240"/>
            <a:ext cx="50292" cy="1527048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19088" y="2029968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19088" y="2487168"/>
            <a:ext cx="4892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much useful work or data can move?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Video loads without stopping</a:t>
            </a:r>
            <a:endParaRPr lang="en-US" sz="1520" dirty="0"/>
          </a:p>
        </p:txBody>
      </p:sp>
      <p:sp>
        <p:nvSpPr>
          <p:cNvPr id="17" name="Shape 15"/>
          <p:cNvSpPr/>
          <p:nvPr/>
        </p:nvSpPr>
        <p:spPr>
          <a:xfrm>
            <a:off x="685800" y="3749040"/>
            <a:ext cx="5303520" cy="1673352"/>
          </a:xfrm>
          <a:prstGeom prst="roundRect">
            <a:avLst>
              <a:gd name="adj" fmla="val 874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" y="3822192"/>
            <a:ext cx="50292" cy="1527048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6968" y="3931920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CONSISTENCY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86968" y="4389120"/>
            <a:ext cx="4892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the delay stay steady?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Call audio arrives evenly</a:t>
            </a:r>
            <a:endParaRPr lang="en-US" sz="1520" dirty="0"/>
          </a:p>
        </p:txBody>
      </p:sp>
      <p:sp>
        <p:nvSpPr>
          <p:cNvPr id="21" name="Shape 19"/>
          <p:cNvSpPr/>
          <p:nvPr/>
        </p:nvSpPr>
        <p:spPr>
          <a:xfrm>
            <a:off x="6217920" y="3749040"/>
            <a:ext cx="5303520" cy="1673352"/>
          </a:xfrm>
          <a:prstGeom prst="roundRect">
            <a:avLst>
              <a:gd name="adj" fmla="val 874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3822192"/>
            <a:ext cx="50292" cy="1527048"/>
          </a:xfrm>
          <a:prstGeom prst="rect">
            <a:avLst/>
          </a:prstGeom>
          <a:solidFill>
            <a:srgbClr val="B59BFF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19088" y="3931920"/>
            <a:ext cx="4892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SMOOTHNESS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419088" y="4389120"/>
            <a:ext cx="4892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evenly are pictures updated?</a:t>
            </a:r>
            <a:endParaRPr lang="en-US" sz="1520" dirty="0"/>
          </a:p>
          <a:p>
            <a:pPr indent="0" marL="0">
              <a:buNone/>
            </a:pPr>
            <a:r>
              <a:rPr lang="en-US" sz="15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Gameplay does not stutter</a:t>
            </a:r>
            <a:endParaRPr lang="en-US" sz="1520" dirty="0"/>
          </a:p>
        </p:txBody>
      </p:sp>
      <p:sp>
        <p:nvSpPr>
          <p:cNvPr id="25" name="Text 23"/>
          <p:cNvSpPr/>
          <p:nvPr/>
        </p:nvSpPr>
        <p:spPr>
          <a:xfrm>
            <a:off x="667512" y="5806440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 learn what engineers measure—and what each measurement can and cannot prove.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measurements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metric answers a different question. Better experience often requires more than one.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6/26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77240" y="1856232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1920240"/>
            <a:ext cx="2286000" cy="466344"/>
          </a:xfrm>
          <a:prstGeom prst="roundRect">
            <a:avLst>
              <a:gd name="adj" fmla="val 31373"/>
            </a:avLst>
          </a:prstGeom>
          <a:solidFill>
            <a:srgbClr val="172840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194767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LATENCY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364992" y="1938528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long does one action or message take?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77240" y="2569464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2960" y="2633472"/>
            <a:ext cx="2286000" cy="466344"/>
          </a:xfrm>
          <a:prstGeom prst="roundRect">
            <a:avLst>
              <a:gd name="adj" fmla="val 31373"/>
            </a:avLst>
          </a:prstGeom>
          <a:solidFill>
            <a:srgbClr val="172840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2688" y="266090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THROUGHPUT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364992" y="265176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much data completes a trip per second?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77240" y="3282696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" y="3346704"/>
            <a:ext cx="2286000" cy="466344"/>
          </a:xfrm>
          <a:prstGeom prst="roundRect">
            <a:avLst>
              <a:gd name="adj" fmla="val 31373"/>
            </a:avLst>
          </a:prstGeom>
          <a:solidFill>
            <a:srgbClr val="172840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2688" y="337413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JITTER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364992" y="3364992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much does delivery delay vary?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777240" y="3995928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22960" y="4059936"/>
            <a:ext cx="2286000" cy="466344"/>
          </a:xfrm>
          <a:prstGeom prst="roundRect">
            <a:avLst>
              <a:gd name="adj" fmla="val 31373"/>
            </a:avLst>
          </a:prstGeom>
          <a:solidFill>
            <a:srgbClr val="172840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2688" y="408736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PACKET LOSS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364992" y="4078224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much expected data fails to arrive?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777240" y="4709160"/>
            <a:ext cx="10652760" cy="603504"/>
          </a:xfrm>
          <a:prstGeom prst="roundRect">
            <a:avLst>
              <a:gd name="adj" fmla="val 2424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2960" y="4773168"/>
            <a:ext cx="2286000" cy="466344"/>
          </a:xfrm>
          <a:prstGeom prst="roundRect">
            <a:avLst>
              <a:gd name="adj" fmla="val 31373"/>
            </a:avLst>
          </a:prstGeom>
          <a:solidFill>
            <a:srgbClr val="172840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2688" y="48006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TIME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364992" y="4791456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long does it take to show the next picture?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850392" y="5733288"/>
            <a:ext cx="105156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Related, not interchangeable: a fast download test cannot prove every app will feel responsive.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Latency: how long until something responds?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tap may be detected immediately while the final result takes much longer.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7/26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59536" y="2029968"/>
            <a:ext cx="9144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TAP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646920" y="2029968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 RESULT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1207008" y="2971800"/>
            <a:ext cx="9729216" cy="0"/>
          </a:xfrm>
          <a:prstGeom prst="line">
            <a:avLst/>
          </a:prstGeom>
          <a:noFill/>
          <a:ln w="76200">
            <a:solidFill>
              <a:srgbClr val="344760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1106424" y="2825496"/>
            <a:ext cx="292608" cy="292608"/>
          </a:xfrm>
          <a:prstGeom prst="ellipse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16768" y="2825496"/>
            <a:ext cx="292608" cy="292608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16736" y="3447288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much time passed between those two events?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1005840" y="4407408"/>
            <a:ext cx="4846320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80160" y="457200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WAIT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280160" y="4910328"/>
            <a:ext cx="42976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feel immediate.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281928" y="4407408"/>
            <a:ext cx="4846320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56248" y="457200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 WAIT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56248" y="4910328"/>
            <a:ext cx="42976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May require clear feedback.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67512" y="5888736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Important: “fast enough” depends on the action and person.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Throughput: how much can get through?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wide road can carry many cars, but that does not promise one car arrives immediately.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8/26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13816" y="1929384"/>
            <a:ext cx="4937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DATA RATE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46520" y="1929384"/>
            <a:ext cx="4937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 DATA RATE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42416" y="2743200"/>
            <a:ext cx="4480560" cy="713232"/>
          </a:xfrm>
          <a:prstGeom prst="roundRect">
            <a:avLst>
              <a:gd name="adj" fmla="val 20513"/>
            </a:avLst>
          </a:prstGeom>
          <a:solidFill>
            <a:srgbClr val="172840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620256" y="2743200"/>
            <a:ext cx="4480560" cy="713232"/>
          </a:xfrm>
          <a:prstGeom prst="roundRect">
            <a:avLst>
              <a:gd name="adj" fmla="val 20513"/>
            </a:avLst>
          </a:prstGeom>
          <a:solidFill>
            <a:srgbClr val="172840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371600" y="2980944"/>
            <a:ext cx="256032" cy="256032"/>
          </a:xfrm>
          <a:prstGeom prst="ellipse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76856" y="2980944"/>
            <a:ext cx="256032" cy="256032"/>
          </a:xfrm>
          <a:prstGeom prst="ellipse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182112" y="2980944"/>
            <a:ext cx="256032" cy="256032"/>
          </a:xfrm>
          <a:prstGeom prst="ellipse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087368" y="2980944"/>
            <a:ext cx="256032" cy="256032"/>
          </a:xfrm>
          <a:prstGeom prst="ellipse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39712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287768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35824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83880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631936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79992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28048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976104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424160" y="2980944"/>
            <a:ext cx="228600" cy="228600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60704" y="3675888"/>
            <a:ext cx="4434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Fewer data pieces delivered per interval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620256" y="3675888"/>
            <a:ext cx="4434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data pieces delivered per interval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1133856" y="4773168"/>
            <a:ext cx="9966960" cy="841248"/>
          </a:xfrm>
          <a:prstGeom prst="roundRect">
            <a:avLst>
              <a:gd name="adj" fmla="val 17391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399032" y="4928616"/>
            <a:ext cx="9454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high download rate can help video streaming while a tap still feels delayed.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Jitter: when the wait is unpredictable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are made-up numbers for learning, not measurements from a real network.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9/26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1901952"/>
            <a:ext cx="4983480" cy="274320"/>
          </a:xfrm>
          <a:prstGeom prst="roundRect">
            <a:avLst>
              <a:gd name="adj" fmla="val 40000"/>
            </a:avLst>
          </a:prstGeom>
          <a:solidFill>
            <a:srgbClr val="0E1A2D"/>
          </a:solidFill>
          <a:ln w="12700">
            <a:solidFill>
              <a:srgbClr val="0E1A2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1901952"/>
            <a:ext cx="4855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STEADIER ARRIVAL TIMES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437376" y="1901952"/>
            <a:ext cx="4956048" cy="274320"/>
          </a:xfrm>
          <a:prstGeom prst="roundRect">
            <a:avLst>
              <a:gd name="adj" fmla="val 40000"/>
            </a:avLst>
          </a:prstGeom>
          <a:solidFill>
            <a:srgbClr val="0E1A2D"/>
          </a:solidFill>
          <a:ln w="12700">
            <a:solidFill>
              <a:srgbClr val="0E1A2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01384" y="1901952"/>
            <a:ext cx="4828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VARIABLE ARRIVAL TIMES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914400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2688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932688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865376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883664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883664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816352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834640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2834640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767328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85616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3785616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18304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36592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4736592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547104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65392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2100" dirty="0"/>
          </a:p>
        </p:txBody>
      </p:sp>
      <p:sp>
        <p:nvSpPr>
          <p:cNvPr id="30" name="Text 28"/>
          <p:cNvSpPr/>
          <p:nvPr/>
        </p:nvSpPr>
        <p:spPr>
          <a:xfrm>
            <a:off x="6565392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498080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516368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95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7516368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8449056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467344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8467344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9400032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418320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9418320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10351008" y="2432304"/>
            <a:ext cx="722376" cy="804672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369296" y="2587752"/>
            <a:ext cx="676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2100" dirty="0"/>
          </a:p>
        </p:txBody>
      </p:sp>
      <p:sp>
        <p:nvSpPr>
          <p:cNvPr id="42" name="Text 40"/>
          <p:cNvSpPr/>
          <p:nvPr/>
        </p:nvSpPr>
        <p:spPr>
          <a:xfrm>
            <a:off x="10369296" y="2944368"/>
            <a:ext cx="65836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804672" y="3712464"/>
            <a:ext cx="5020056" cy="1426464"/>
          </a:xfrm>
          <a:prstGeom prst="roundRect">
            <a:avLst>
              <a:gd name="adj" fmla="val 10256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04672" y="3785616"/>
            <a:ext cx="50292" cy="1280160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05840" y="3895344"/>
            <a:ext cx="4608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STEADY</a:t>
            </a:r>
            <a:endParaRPr lang="en-US" sz="1800" dirty="0"/>
          </a:p>
        </p:txBody>
      </p:sp>
      <p:sp>
        <p:nvSpPr>
          <p:cNvPr id="46" name="Text 44"/>
          <p:cNvSpPr/>
          <p:nvPr/>
        </p:nvSpPr>
        <p:spPr>
          <a:xfrm>
            <a:off x="1005840" y="4352544"/>
            <a:ext cx="460857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Updates arrive at fairly regular intervals.</a:t>
            </a:r>
            <a:endParaRPr lang="en-US" sz="1650" dirty="0"/>
          </a:p>
        </p:txBody>
      </p:sp>
      <p:sp>
        <p:nvSpPr>
          <p:cNvPr id="47" name="Shape 45"/>
          <p:cNvSpPr/>
          <p:nvPr/>
        </p:nvSpPr>
        <p:spPr>
          <a:xfrm>
            <a:off x="6391656" y="3712464"/>
            <a:ext cx="5020056" cy="1426464"/>
          </a:xfrm>
          <a:prstGeom prst="roundRect">
            <a:avLst>
              <a:gd name="adj" fmla="val 10256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391656" y="3785616"/>
            <a:ext cx="50292" cy="1280160"/>
          </a:xfrm>
          <a:prstGeom prst="rect">
            <a:avLst/>
          </a:prstGeom>
          <a:solidFill>
            <a:srgbClr val="FC9990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592824" y="3895344"/>
            <a:ext cx="4608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UNSTEADY</a:t>
            </a:r>
            <a:endParaRPr lang="en-US" sz="1800" dirty="0"/>
          </a:p>
        </p:txBody>
      </p:sp>
      <p:sp>
        <p:nvSpPr>
          <p:cNvPr id="50" name="Text 48"/>
          <p:cNvSpPr/>
          <p:nvPr/>
        </p:nvSpPr>
        <p:spPr>
          <a:xfrm>
            <a:off x="6592824" y="4352544"/>
            <a:ext cx="460857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arrive quickly. Others arrive much later.</a:t>
            </a:r>
            <a:endParaRPr lang="en-US" sz="1650" dirty="0"/>
          </a:p>
        </p:txBody>
      </p:sp>
      <p:sp>
        <p:nvSpPr>
          <p:cNvPr id="51" name="Text 49"/>
          <p:cNvSpPr/>
          <p:nvPr/>
        </p:nvSpPr>
        <p:spPr>
          <a:xfrm>
            <a:off x="667512" y="5687568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Ask: Which pattern would make a live conversation harder to follow?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Loss: when expected information never arrives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Networks may retransmit, conceal, or tolerate missing data differently.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10/26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94183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P1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226771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33172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P2</a:t>
            </a:r>
            <a:endParaRPr lang="en-US" sz="2500" dirty="0"/>
          </a:p>
        </p:txBody>
      </p:sp>
      <p:sp>
        <p:nvSpPr>
          <p:cNvPr id="13" name="Shape 11"/>
          <p:cNvSpPr/>
          <p:nvPr/>
        </p:nvSpPr>
        <p:spPr>
          <a:xfrm>
            <a:off x="359359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491947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8348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</a:t>
            </a:r>
            <a:endParaRPr lang="en-US" sz="2500" dirty="0"/>
          </a:p>
        </p:txBody>
      </p:sp>
      <p:sp>
        <p:nvSpPr>
          <p:cNvPr id="17" name="Shape 15"/>
          <p:cNvSpPr/>
          <p:nvPr/>
        </p:nvSpPr>
        <p:spPr>
          <a:xfrm>
            <a:off x="624535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0E1A2D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</a:t>
            </a:r>
            <a:endParaRPr lang="en-US" sz="2500" dirty="0"/>
          </a:p>
        </p:txBody>
      </p:sp>
      <p:sp>
        <p:nvSpPr>
          <p:cNvPr id="19" name="Shape 17"/>
          <p:cNvSpPr/>
          <p:nvPr/>
        </p:nvSpPr>
        <p:spPr>
          <a:xfrm>
            <a:off x="757123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3524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P6</a:t>
            </a:r>
            <a:endParaRPr lang="en-US" sz="2500" dirty="0"/>
          </a:p>
        </p:txBody>
      </p:sp>
      <p:sp>
        <p:nvSpPr>
          <p:cNvPr id="21" name="Shape 19"/>
          <p:cNvSpPr/>
          <p:nvPr/>
        </p:nvSpPr>
        <p:spPr>
          <a:xfrm>
            <a:off x="889711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P7</a:t>
            </a:r>
            <a:endParaRPr lang="en-US" sz="2500" dirty="0"/>
          </a:p>
        </p:txBody>
      </p:sp>
      <p:sp>
        <p:nvSpPr>
          <p:cNvPr id="23" name="Shape 21"/>
          <p:cNvSpPr/>
          <p:nvPr/>
        </p:nvSpPr>
        <p:spPr>
          <a:xfrm>
            <a:off x="10222992" y="2423160"/>
            <a:ext cx="1024128" cy="969264"/>
          </a:xfrm>
          <a:prstGeom prst="roundRect">
            <a:avLst>
              <a:gd name="adj" fmla="val 15094"/>
            </a:avLst>
          </a:prstGeom>
          <a:solidFill>
            <a:srgbClr val="121F34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287000" y="2697480"/>
            <a:ext cx="896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P8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960120" y="374904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Expected: 8 packets        Received here: 7 packets        Missing: 1 packet</a:t>
            </a:r>
            <a:endParaRPr lang="en-US" sz="2300" dirty="0"/>
          </a:p>
        </p:txBody>
      </p:sp>
      <p:sp>
        <p:nvSpPr>
          <p:cNvPr id="26" name="Shape 24"/>
          <p:cNvSpPr/>
          <p:nvPr/>
        </p:nvSpPr>
        <p:spPr>
          <a:xfrm>
            <a:off x="914400" y="4626864"/>
            <a:ext cx="10442448" cy="1051560"/>
          </a:xfrm>
          <a:prstGeom prst="roundRect">
            <a:avLst>
              <a:gd name="adj" fmla="val 13913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34440" y="4828032"/>
            <a:ext cx="979322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7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Missing data does not always look the same: it may cause a retry, glitch, pause, or nothing visible.</a:t>
            </a:r>
            <a:endParaRPr lang="en-US" sz="18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Smoothness: it is not only a network question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game or animation has to produce pictures at a steady pace.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11/26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50392" y="1993392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STEADY FRAMES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8463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IRREGULAR FRAMES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50392" y="2487168"/>
            <a:ext cx="658368" cy="667512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682496" y="2487168"/>
            <a:ext cx="658368" cy="667512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19656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2514600" y="2487168"/>
            <a:ext cx="658368" cy="667512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51760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3346704" y="2487168"/>
            <a:ext cx="658368" cy="667512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83864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4178808" y="2487168"/>
            <a:ext cx="658368" cy="667512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15968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010912" y="2487168"/>
            <a:ext cx="658368" cy="667512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48072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6437376" y="2487168"/>
            <a:ext cx="640080" cy="667512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56248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7214616" y="2487168"/>
            <a:ext cx="640080" cy="667512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33488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7991856" y="2487168"/>
            <a:ext cx="640080" cy="667512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110728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9400032" y="2487168"/>
            <a:ext cx="640080" cy="667512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518904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10177272" y="2487168"/>
            <a:ext cx="640080" cy="667512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296144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10954512" y="2487168"/>
            <a:ext cx="640080" cy="667512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1073384" y="2633472"/>
            <a:ext cx="384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700" dirty="0"/>
          </a:p>
        </p:txBody>
      </p:sp>
      <p:sp>
        <p:nvSpPr>
          <p:cNvPr id="35" name="Shape 33"/>
          <p:cNvSpPr/>
          <p:nvPr/>
        </p:nvSpPr>
        <p:spPr>
          <a:xfrm>
            <a:off x="932688" y="3803904"/>
            <a:ext cx="5001768" cy="1234440"/>
          </a:xfrm>
          <a:prstGeom prst="roundRect">
            <a:avLst>
              <a:gd name="adj" fmla="val 1185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32688" y="3877056"/>
            <a:ext cx="50292" cy="108813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133856" y="3986784"/>
            <a:ext cx="45902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 frames per second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1133856" y="4443984"/>
            <a:ext cx="45902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About 16.7 milliseconds per frame (a target, not a guarantee).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309360" y="3803904"/>
            <a:ext cx="5001768" cy="1234440"/>
          </a:xfrm>
          <a:prstGeom prst="roundRect">
            <a:avLst>
              <a:gd name="adj" fmla="val 1185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09360" y="3877056"/>
            <a:ext cx="50292" cy="1088136"/>
          </a:xfrm>
          <a:prstGeom prst="rect">
            <a:avLst/>
          </a:prstGeom>
          <a:solidFill>
            <a:srgbClr val="B59BFF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10528" y="3986784"/>
            <a:ext cx="45902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frames per second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6510528" y="4443984"/>
            <a:ext cx="45902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About 33.3 milliseconds per frame. Steady timing matters too.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67512" y="5705856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picture can stutter even if the internet connection is fine.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Speed is not one number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experiences care about different constraints.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12/26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41248" y="1828800"/>
            <a:ext cx="10515600" cy="658368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60704" y="1975104"/>
            <a:ext cx="2770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VIDEO CALL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794760" y="1947672"/>
            <a:ext cx="7178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steady timing • low enough delay • clear audio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41248" y="2670048"/>
            <a:ext cx="10515600" cy="658368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2816352"/>
            <a:ext cx="2770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DOWNLOADING A FILE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794760" y="2788920"/>
            <a:ext cx="7178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enough sustained throughput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41248" y="3511296"/>
            <a:ext cx="10515600" cy="658368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60704" y="3657600"/>
            <a:ext cx="2770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ONLINE GAME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3794760" y="3630168"/>
            <a:ext cx="7178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responsive input • stable updates • smooth rendering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41248" y="4352544"/>
            <a:ext cx="10515600" cy="658368"/>
          </a:xfrm>
          <a:prstGeom prst="roundRect">
            <a:avLst>
              <a:gd name="adj" fmla="val 2222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60704" y="4498848"/>
            <a:ext cx="2770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SHOPPING CHECKOUT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794760" y="4471416"/>
            <a:ext cx="7178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state • trust • clear confirmation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41832" y="5532120"/>
            <a:ext cx="10287000" cy="502920"/>
          </a:xfrm>
          <a:prstGeom prst="roundRect">
            <a:avLst>
              <a:gd name="adj" fmla="val 29091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79576" y="5596128"/>
            <a:ext cx="98115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correct goal is: what does this particular person need the system to do?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Stability Contract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idea from The Technology Landscape: connected is not the same as usable.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13/26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50392" y="1993392"/>
            <a:ext cx="10469880" cy="1033272"/>
          </a:xfrm>
          <a:prstGeom prst="roundRect">
            <a:avLst>
              <a:gd name="adj" fmla="val 14159"/>
            </a:avLst>
          </a:prstGeom>
          <a:solidFill>
            <a:srgbClr val="172840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43000" y="2240280"/>
            <a:ext cx="9829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experience continues only while enough conditions stay within acceptable bounds.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04672" y="3419856"/>
            <a:ext cx="5010912" cy="722376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9264" y="3575304"/>
            <a:ext cx="15544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ACCEPTABLE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633472" y="3575304"/>
            <a:ext cx="294436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delay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345936" y="3419856"/>
            <a:ext cx="5010912" cy="722376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10528" y="3575304"/>
            <a:ext cx="15544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CONSISTENT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74736" y="3575304"/>
            <a:ext cx="294436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04672" y="4297680"/>
            <a:ext cx="5010912" cy="722376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9264" y="4453128"/>
            <a:ext cx="15544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SUFFICIENT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633472" y="4453128"/>
            <a:ext cx="294436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and compute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345936" y="4297680"/>
            <a:ext cx="5010912" cy="722376"/>
          </a:xfrm>
          <a:prstGeom prst="roundRect">
            <a:avLst>
              <a:gd name="adj" fmla="val 2025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10528" y="4453128"/>
            <a:ext cx="15544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RELIABLE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174736" y="4453128"/>
            <a:ext cx="294436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 and power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67512" y="5760720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counts as “acceptable” depends on the activity, the person, and the context.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LESSON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Troubleshoot what you can observe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symptom is evidence; it is not automatically a diagnosis.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14/26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68680" y="1901952"/>
            <a:ext cx="3081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794760" y="1901952"/>
            <a:ext cx="3657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POSSIBLE EXPLANATION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909560" y="1901952"/>
            <a:ext cx="33284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SAFE COMPARISON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5528" y="2276856"/>
            <a:ext cx="10607040" cy="640080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2340864"/>
            <a:ext cx="27523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website is slow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776472" y="2340864"/>
            <a:ext cx="37764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Site-specific service or app issue?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808976" y="23408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other sites on same device.</a:t>
            </a:r>
            <a:endParaRPr lang="en-US" sz="1410" dirty="0"/>
          </a:p>
        </p:txBody>
      </p:sp>
      <p:sp>
        <p:nvSpPr>
          <p:cNvPr id="16" name="Shape 14"/>
          <p:cNvSpPr/>
          <p:nvPr/>
        </p:nvSpPr>
        <p:spPr>
          <a:xfrm>
            <a:off x="795528" y="3035808"/>
            <a:ext cx="10607040" cy="640080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099816"/>
            <a:ext cx="27523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site is slow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776472" y="3099816"/>
            <a:ext cx="37764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 local/network/device issue?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7808976" y="3099816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on another device or connection.</a:t>
            </a:r>
            <a:endParaRPr lang="en-US" sz="1410" dirty="0"/>
          </a:p>
        </p:txBody>
      </p:sp>
      <p:sp>
        <p:nvSpPr>
          <p:cNvPr id="20" name="Shape 18"/>
          <p:cNvSpPr/>
          <p:nvPr/>
        </p:nvSpPr>
        <p:spPr>
          <a:xfrm>
            <a:off x="795528" y="3794760"/>
            <a:ext cx="10607040" cy="640080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4400" y="3858768"/>
            <a:ext cx="27523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Game stutters offline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776472" y="3858768"/>
            <a:ext cx="37764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Rendering or local workload?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7808976" y="3858768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a simpler scene or setting.</a:t>
            </a:r>
            <a:endParaRPr lang="en-US" sz="1410" dirty="0"/>
          </a:p>
        </p:txBody>
      </p:sp>
      <p:sp>
        <p:nvSpPr>
          <p:cNvPr id="24" name="Shape 22"/>
          <p:cNvSpPr/>
          <p:nvPr/>
        </p:nvSpPr>
        <p:spPr>
          <a:xfrm>
            <a:off x="795528" y="4553712"/>
            <a:ext cx="10607040" cy="640080"/>
          </a:xfrm>
          <a:prstGeom prst="roundRect">
            <a:avLst>
              <a:gd name="adj" fmla="val 2285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4617720"/>
            <a:ext cx="27523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 cuts out sometimes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3776472" y="4617720"/>
            <a:ext cx="37764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Variable delivery or service issue?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7808976" y="4617720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whether it happens on another call.</a:t>
            </a:r>
            <a:endParaRPr lang="en-US" sz="1410" dirty="0"/>
          </a:p>
        </p:txBody>
      </p:sp>
      <p:sp>
        <p:nvSpPr>
          <p:cNvPr id="28" name="Text 26"/>
          <p:cNvSpPr/>
          <p:nvPr/>
        </p:nvSpPr>
        <p:spPr>
          <a:xfrm>
            <a:off x="667512" y="5623560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→ Compare → Test → Learn. Do not claim a cause from one symptom.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 ACTIVITY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Activity: become a performance detective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Paper-only option: choose an experience and make a simple investigation card.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15/26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86384" y="1828800"/>
            <a:ext cx="10652760" cy="749808"/>
          </a:xfrm>
          <a:prstGeom prst="roundRect">
            <a:avLst>
              <a:gd name="adj" fmla="val 19512"/>
            </a:avLst>
          </a:prstGeom>
          <a:solidFill>
            <a:srgbClr val="172840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1993392"/>
            <a:ext cx="101589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ONE: delayed button • buffering video • choppy game • broken-up call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877824" y="2834640"/>
            <a:ext cx="10424160" cy="548640"/>
          </a:xfrm>
          <a:prstGeom prst="roundRect">
            <a:avLst>
              <a:gd name="adj" fmla="val 2666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4984" y="2926080"/>
            <a:ext cx="347472" cy="347472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8136" y="2980944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591056" y="2935224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did you try to do?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77824" y="3483864"/>
            <a:ext cx="10424160" cy="548640"/>
          </a:xfrm>
          <a:prstGeom prst="roundRect">
            <a:avLst>
              <a:gd name="adj" fmla="val 2666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4984" y="3575304"/>
            <a:ext cx="347472" cy="347472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8136" y="3630168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591056" y="3584448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did you actually notice?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4133088"/>
            <a:ext cx="10424160" cy="548640"/>
          </a:xfrm>
          <a:prstGeom prst="roundRect">
            <a:avLst>
              <a:gd name="adj" fmla="val 2666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4984" y="4224528"/>
            <a:ext cx="347472" cy="347472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88136" y="4279392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591056" y="4233672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measurement might matter?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77824" y="4782312"/>
            <a:ext cx="10424160" cy="548640"/>
          </a:xfrm>
          <a:prstGeom prst="roundRect">
            <a:avLst>
              <a:gd name="adj" fmla="val 26667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14984" y="4873752"/>
            <a:ext cx="347472" cy="347472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88136" y="4928616"/>
            <a:ext cx="2011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591056" y="4882896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ONE safe comparison you could make?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67512" y="5751576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“?” for things you do not yet know. That is part of the exercise.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 ACTIVITY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Worked example: “My video keeps stopping”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how a complete beginner can use the activity without guessing.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16/26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77240" y="1856232"/>
            <a:ext cx="5193792" cy="1572768"/>
          </a:xfrm>
          <a:prstGeom prst="roundRect">
            <a:avLst>
              <a:gd name="adj" fmla="val 930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1929384"/>
            <a:ext cx="50292" cy="1426464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8408" y="2039112"/>
            <a:ext cx="478231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HUMAN GOAL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78408" y="2496312"/>
            <a:ext cx="4782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an online video without unexpected pauses.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172200" y="1856232"/>
            <a:ext cx="5193792" cy="1572768"/>
          </a:xfrm>
          <a:prstGeom prst="roundRect">
            <a:avLst>
              <a:gd name="adj" fmla="val 930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72200" y="1929384"/>
            <a:ext cx="50292" cy="1426464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73368" y="2039112"/>
            <a:ext cx="478231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OBSERVATION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373368" y="2496312"/>
            <a:ext cx="4782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image freezes and a loading indicator appears.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77240" y="3694176"/>
            <a:ext cx="5193792" cy="1572768"/>
          </a:xfrm>
          <a:prstGeom prst="roundRect">
            <a:avLst>
              <a:gd name="adj" fmla="val 930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3767328"/>
            <a:ext cx="50292" cy="1426464"/>
          </a:xfrm>
          <a:prstGeom prst="rect">
            <a:avLst/>
          </a:prstGeom>
          <a:solidFill>
            <a:srgbClr val="B59BFF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8408" y="3877056"/>
            <a:ext cx="478231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POSSIBLE MEASURES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78408" y="4334256"/>
            <a:ext cx="4782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Throughput, buffering, latency, server response, device load.</a:t>
            </a:r>
            <a:endParaRPr lang="en-US" sz="1620" dirty="0"/>
          </a:p>
        </p:txBody>
      </p:sp>
      <p:sp>
        <p:nvSpPr>
          <p:cNvPr id="21" name="Shape 19"/>
          <p:cNvSpPr/>
          <p:nvPr/>
        </p:nvSpPr>
        <p:spPr>
          <a:xfrm>
            <a:off x="6172200" y="3694176"/>
            <a:ext cx="5193792" cy="1572768"/>
          </a:xfrm>
          <a:prstGeom prst="roundRect">
            <a:avLst>
              <a:gd name="adj" fmla="val 9302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72200" y="3767328"/>
            <a:ext cx="50292" cy="1426464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73368" y="3877056"/>
            <a:ext cx="478231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NEXT SAFE TEST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373368" y="4334256"/>
            <a:ext cx="4782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a downloaded video versus streaming, if both are available.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667512" y="5806440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Conclusion: not enough evidence yet to say “the Wi-Fi is broken.”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 ACTIVITY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 experiment: which experience feels steadier?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Synthetic observations: no computer, stopwatch, or calculations are needed.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17/26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941832" y="192024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TAP FEEDBACK DELAY — five trials (milliseconds)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274320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 A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423160" y="2523744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505456" y="27249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 ms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069080" y="2523744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51376" y="27249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ms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715000" y="2523744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797296" y="27249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 ms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360920" y="2523744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43216" y="27249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 ms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9006840" y="2523744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089136" y="27249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52 ms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14400" y="370332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 B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2423160" y="3502152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05456" y="3703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 ms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4069080" y="3502152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151376" y="3703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52 ms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5715000" y="3502152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797296" y="3703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220 ms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7360920" y="3502152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43216" y="3703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 ms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9006840" y="3502152"/>
            <a:ext cx="1261872" cy="667512"/>
          </a:xfrm>
          <a:prstGeom prst="roundRect">
            <a:avLst>
              <a:gd name="adj" fmla="val 21918"/>
            </a:avLst>
          </a:prstGeom>
          <a:solidFill>
            <a:srgbClr val="121F34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089136" y="3703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 ms</a:t>
            </a:r>
            <a:endParaRPr lang="en-US" sz="1700" dirty="0"/>
          </a:p>
        </p:txBody>
      </p:sp>
      <p:sp>
        <p:nvSpPr>
          <p:cNvPr id="32" name="Shape 30"/>
          <p:cNvSpPr/>
          <p:nvPr/>
        </p:nvSpPr>
        <p:spPr>
          <a:xfrm>
            <a:off x="868680" y="4590288"/>
            <a:ext cx="10479024" cy="1024128"/>
          </a:xfrm>
          <a:prstGeom prst="roundRect">
            <a:avLst>
              <a:gd name="adj" fmla="val 14286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33856" y="4754880"/>
            <a:ext cx="98755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  Which app has the more consistent feedback times?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1133856" y="5111496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8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  Why might “average speed” miss something important here?</a:t>
            </a:r>
            <a:endParaRPr lang="en-US" sz="1780" dirty="0"/>
          </a:p>
        </p:txBody>
      </p:sp>
      <p:sp>
        <p:nvSpPr>
          <p:cNvPr id="35" name="Text 33"/>
          <p:cNvSpPr/>
          <p:nvPr/>
        </p:nvSpPr>
        <p:spPr>
          <a:xfrm>
            <a:off x="667512" y="5815584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Pause here and answer on paper. The explanation is on Slide 23.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 ACTIVITY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Phone path (optional): observe without special apps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may skip this entirely and still complete Week 3.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18/26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22960" y="2020824"/>
            <a:ext cx="10469880" cy="841248"/>
          </a:xfrm>
          <a:prstGeom prst="roundRect">
            <a:avLst>
              <a:gd name="adj" fmla="val 17391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0120" y="2167128"/>
            <a:ext cx="512064" cy="512064"/>
          </a:xfrm>
          <a:prstGeom prst="ellipse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8408" y="2185416"/>
            <a:ext cx="47548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600200" y="2130552"/>
            <a:ext cx="9528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4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A SAFE LOCAL ACTION</a:t>
            </a:r>
            <a:endParaRPr lang="en-US" sz="1540" dirty="0"/>
          </a:p>
        </p:txBody>
      </p:sp>
      <p:sp>
        <p:nvSpPr>
          <p:cNvPr id="13" name="Text 11"/>
          <p:cNvSpPr/>
          <p:nvPr/>
        </p:nvSpPr>
        <p:spPr>
          <a:xfrm>
            <a:off x="1600200" y="2459736"/>
            <a:ext cx="9528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9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Tap play/pause on media already saved, if available.</a:t>
            </a:r>
            <a:endParaRPr lang="en-US" sz="1190" dirty="0"/>
          </a:p>
        </p:txBody>
      </p:sp>
      <p:sp>
        <p:nvSpPr>
          <p:cNvPr id="14" name="Shape 12"/>
          <p:cNvSpPr/>
          <p:nvPr/>
        </p:nvSpPr>
        <p:spPr>
          <a:xfrm>
            <a:off x="822960" y="3054096"/>
            <a:ext cx="10469880" cy="841248"/>
          </a:xfrm>
          <a:prstGeom prst="roundRect">
            <a:avLst>
              <a:gd name="adj" fmla="val 17391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3200400"/>
            <a:ext cx="512064" cy="512064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78408" y="3218688"/>
            <a:ext cx="47548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3163824"/>
            <a:ext cx="9528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4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A NETWORKED ACTION</a:t>
            </a:r>
            <a:endParaRPr lang="en-US" sz="1540" dirty="0"/>
          </a:p>
        </p:txBody>
      </p:sp>
      <p:sp>
        <p:nvSpPr>
          <p:cNvPr id="18" name="Text 16"/>
          <p:cNvSpPr/>
          <p:nvPr/>
        </p:nvSpPr>
        <p:spPr>
          <a:xfrm>
            <a:off x="1600200" y="3493008"/>
            <a:ext cx="9528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9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if you choose and already have connectivity; do not buy data.</a:t>
            </a:r>
            <a:endParaRPr lang="en-US" sz="1190" dirty="0"/>
          </a:p>
        </p:txBody>
      </p:sp>
      <p:sp>
        <p:nvSpPr>
          <p:cNvPr id="19" name="Shape 17"/>
          <p:cNvSpPr/>
          <p:nvPr/>
        </p:nvSpPr>
        <p:spPr>
          <a:xfrm>
            <a:off x="822960" y="4087368"/>
            <a:ext cx="10469880" cy="841248"/>
          </a:xfrm>
          <a:prstGeom prst="roundRect">
            <a:avLst>
              <a:gd name="adj" fmla="val 17391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60120" y="4233672"/>
            <a:ext cx="512064" cy="512064"/>
          </a:xfrm>
          <a:prstGeom prst="ellipse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78408" y="4251960"/>
            <a:ext cx="47548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00200" y="4197096"/>
            <a:ext cx="95280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4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 THE FEEDBACK</a:t>
            </a:r>
            <a:endParaRPr lang="en-US" sz="1540" dirty="0"/>
          </a:p>
        </p:txBody>
      </p:sp>
      <p:sp>
        <p:nvSpPr>
          <p:cNvPr id="23" name="Text 21"/>
          <p:cNvSpPr/>
          <p:nvPr/>
        </p:nvSpPr>
        <p:spPr>
          <a:xfrm>
            <a:off x="1600200" y="4526280"/>
            <a:ext cx="9528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9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Immediate change? Spinner? Wait? Missing or uneven update?</a:t>
            </a:r>
            <a:endParaRPr lang="en-US" sz="1190" dirty="0"/>
          </a:p>
        </p:txBody>
      </p:sp>
      <p:sp>
        <p:nvSpPr>
          <p:cNvPr id="24" name="Shape 22"/>
          <p:cNvSpPr/>
          <p:nvPr/>
        </p:nvSpPr>
        <p:spPr>
          <a:xfrm>
            <a:off x="850392" y="5248656"/>
            <a:ext cx="10387584" cy="566928"/>
          </a:xfrm>
          <a:prstGeom prst="roundRect">
            <a:avLst>
              <a:gd name="adj" fmla="val 25806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60704" y="5376672"/>
            <a:ext cx="99578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precise timing required. Do not record private screens, passwords, chats, or participant names.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 ACTIVITY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Builder path: improve the experience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can redesign feedback with a pencil before writing any code.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19/26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59536" y="1984248"/>
            <a:ext cx="5020056" cy="2011680"/>
          </a:xfrm>
          <a:prstGeom prst="roundRect">
            <a:avLst>
              <a:gd name="adj" fmla="val 727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9536" y="2057400"/>
            <a:ext cx="50292" cy="1865376"/>
          </a:xfrm>
          <a:prstGeom prst="rect">
            <a:avLst/>
          </a:prstGeom>
          <a:solidFill>
            <a:srgbClr val="FC9990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167128"/>
            <a:ext cx="4608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60704" y="2624328"/>
            <a:ext cx="4608576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press “Submit.”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changes for 4 seconds.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press it again.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 there may be duplicate requests.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318504" y="1984248"/>
            <a:ext cx="5020056" cy="2011680"/>
          </a:xfrm>
          <a:prstGeom prst="roundRect">
            <a:avLst>
              <a:gd name="adj" fmla="val 727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18504" y="2057400"/>
            <a:ext cx="50292" cy="186537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19672" y="2167128"/>
            <a:ext cx="46085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19672" y="2624328"/>
            <a:ext cx="4608576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press “Submit.”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button shows “Sending…”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result then shows “Sent” or an error.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user knows what happened.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50392" y="4425696"/>
            <a:ext cx="10415016" cy="1060704"/>
          </a:xfrm>
          <a:prstGeom prst="roundRect">
            <a:avLst>
              <a:gd name="adj" fmla="val 13793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33856" y="466344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TASK: Draw two screens—before and after. Mark one change that improves clarity.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67512" y="5852160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Feedback can improve perceived usability even when the work still takes time.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 ACTIVITY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card: turn a guess into a useful result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Copy this on paper, a document, or a whiteboard. One row is enough.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20/26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32104" y="1938528"/>
            <a:ext cx="10506456" cy="566928"/>
          </a:xfrm>
          <a:prstGeom prst="roundRect">
            <a:avLst>
              <a:gd name="adj" fmla="val 25806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69848" y="2093976"/>
            <a:ext cx="22951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1470" dirty="0"/>
          </a:p>
        </p:txBody>
      </p:sp>
      <p:sp>
        <p:nvSpPr>
          <p:cNvPr id="11" name="Text 9"/>
          <p:cNvSpPr/>
          <p:nvPr/>
        </p:nvSpPr>
        <p:spPr>
          <a:xfrm>
            <a:off x="3282696" y="2057400"/>
            <a:ext cx="7543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saw / heard / felt ...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32104" y="2606040"/>
            <a:ext cx="10506456" cy="566928"/>
          </a:xfrm>
          <a:prstGeom prst="roundRect">
            <a:avLst>
              <a:gd name="adj" fmla="val 25806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" y="2761488"/>
            <a:ext cx="22951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HYPOTHESIS</a:t>
            </a:r>
            <a:endParaRPr lang="en-US" sz="1470" dirty="0"/>
          </a:p>
        </p:txBody>
      </p:sp>
      <p:sp>
        <p:nvSpPr>
          <p:cNvPr id="14" name="Text 12"/>
          <p:cNvSpPr/>
          <p:nvPr/>
        </p:nvSpPr>
        <p:spPr>
          <a:xfrm>
            <a:off x="3282696" y="2724912"/>
            <a:ext cx="7543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possible explanation is ...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32104" y="3273552"/>
            <a:ext cx="10506456" cy="566928"/>
          </a:xfrm>
          <a:prstGeom prst="roundRect">
            <a:avLst>
              <a:gd name="adj" fmla="val 25806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69848" y="3429000"/>
            <a:ext cx="22951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TEST</a:t>
            </a:r>
            <a:endParaRPr lang="en-US" sz="1470" dirty="0"/>
          </a:p>
        </p:txBody>
      </p:sp>
      <p:sp>
        <p:nvSpPr>
          <p:cNvPr id="17" name="Text 15"/>
          <p:cNvSpPr/>
          <p:nvPr/>
        </p:nvSpPr>
        <p:spPr>
          <a:xfrm>
            <a:off x="3282696" y="3392424"/>
            <a:ext cx="7543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 compare ...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32104" y="3941064"/>
            <a:ext cx="10506456" cy="566928"/>
          </a:xfrm>
          <a:prstGeom prst="roundRect">
            <a:avLst>
              <a:gd name="adj" fmla="val 25806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69848" y="4096512"/>
            <a:ext cx="22951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</a:t>
            </a:r>
            <a:endParaRPr lang="en-US" sz="1470" dirty="0"/>
          </a:p>
        </p:txBody>
      </p:sp>
      <p:sp>
        <p:nvSpPr>
          <p:cNvPr id="20" name="Text 18"/>
          <p:cNvSpPr/>
          <p:nvPr/>
        </p:nvSpPr>
        <p:spPr>
          <a:xfrm>
            <a:off x="3282696" y="4059936"/>
            <a:ext cx="7543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the test, I observed ...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32104" y="4608576"/>
            <a:ext cx="10506456" cy="566928"/>
          </a:xfrm>
          <a:prstGeom prst="roundRect">
            <a:avLst>
              <a:gd name="adj" fmla="val 25806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69848" y="4764024"/>
            <a:ext cx="22951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QUESTION</a:t>
            </a:r>
            <a:endParaRPr lang="en-US" sz="1470" dirty="0"/>
          </a:p>
        </p:txBody>
      </p:sp>
      <p:sp>
        <p:nvSpPr>
          <p:cNvPr id="23" name="Text 21"/>
          <p:cNvSpPr/>
          <p:nvPr/>
        </p:nvSpPr>
        <p:spPr>
          <a:xfrm>
            <a:off x="3282696" y="4727448"/>
            <a:ext cx="7543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evidence still does not tell me ...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67512" y="5797296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 is not explanation. One test rarely proves a single cause.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YOUR LEARNING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Tell someone what you learned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pathway. All three count as completing the lesson.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21/26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58952" y="2093976"/>
            <a:ext cx="3465576" cy="2404872"/>
          </a:xfrm>
          <a:prstGeom prst="roundRect">
            <a:avLst>
              <a:gd name="adj" fmla="val 6084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8952" y="2167128"/>
            <a:ext cx="50292" cy="2258568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276856"/>
            <a:ext cx="3054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EXPLORER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60120" y="2734056"/>
            <a:ext cx="305409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in two sentences why a device can say “connected” while a video call still fails.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361688" y="2093976"/>
            <a:ext cx="3465576" cy="2404872"/>
          </a:xfrm>
          <a:prstGeom prst="roundRect">
            <a:avLst>
              <a:gd name="adj" fmla="val 6084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61688" y="2167128"/>
            <a:ext cx="50292" cy="2258568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62856" y="2276856"/>
            <a:ext cx="3054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BUILDER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62856" y="2734056"/>
            <a:ext cx="305409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Draw a before-and-after interface that makes a delayed action less confusing.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7964424" y="2093976"/>
            <a:ext cx="3465576" cy="2404872"/>
          </a:xfrm>
          <a:prstGeom prst="roundRect">
            <a:avLst>
              <a:gd name="adj" fmla="val 6084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964424" y="2167128"/>
            <a:ext cx="50292" cy="2258568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5592" y="2276856"/>
            <a:ext cx="30540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ENGINEER / RESEARCHER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165592" y="2734056"/>
            <a:ext cx="305409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6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measure and explain what it would show, what it would not prove, and what you would test next.</a:t>
            </a:r>
            <a:endParaRPr lang="en-US" sz="1760" dirty="0"/>
          </a:p>
        </p:txBody>
      </p:sp>
      <p:sp>
        <p:nvSpPr>
          <p:cNvPr id="21" name="Shape 19"/>
          <p:cNvSpPr/>
          <p:nvPr/>
        </p:nvSpPr>
        <p:spPr>
          <a:xfrm>
            <a:off x="850392" y="4910328"/>
            <a:ext cx="10424160" cy="749808"/>
          </a:xfrm>
          <a:prstGeom prst="roundRect">
            <a:avLst>
              <a:gd name="adj" fmla="val 19512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15568" y="5084064"/>
            <a:ext cx="987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8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your artifact. You have evidence of thinking—not just a completed slide deck.</a:t>
            </a:r>
            <a:endParaRPr lang="en-US" sz="18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B59BFF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DEEPER • OPTIONAL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DEEPER: engineers measure the distribution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Optional. The core lesson and activity are already complete.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22/26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95528" y="2020824"/>
            <a:ext cx="5148072" cy="1408176"/>
          </a:xfrm>
          <a:prstGeom prst="roundRect">
            <a:avLst>
              <a:gd name="adj" fmla="val 1039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093976"/>
            <a:ext cx="50292" cy="1261872"/>
          </a:xfrm>
          <a:prstGeom prst="rect">
            <a:avLst/>
          </a:prstGeom>
          <a:solidFill>
            <a:srgbClr val="B59BFF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6696" y="2203704"/>
            <a:ext cx="473659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AVERAGE IS NOT THE WHOLE STORY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96696" y="2660904"/>
            <a:ext cx="473659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typical result can hide rare, very slow interactions.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08776" y="2020824"/>
            <a:ext cx="5148072" cy="1408176"/>
          </a:xfrm>
          <a:prstGeom prst="roundRect">
            <a:avLst>
              <a:gd name="adj" fmla="val 1039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08776" y="2093976"/>
            <a:ext cx="50292" cy="1261872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9944" y="2203704"/>
            <a:ext cx="473659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WORST AND TAIL RESULTS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09944" y="2660904"/>
            <a:ext cx="473659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at slow cases too: e.g., 95th or 99th percentile.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95528" y="3675888"/>
            <a:ext cx="5148072" cy="1408176"/>
          </a:xfrm>
          <a:prstGeom prst="roundRect">
            <a:avLst>
              <a:gd name="adj" fmla="val 1039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95528" y="3749040"/>
            <a:ext cx="50292" cy="1261872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6696" y="3858768"/>
            <a:ext cx="473659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 THE RIGHT THING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96696" y="4315968"/>
            <a:ext cx="473659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Input-to-feedback, packet round-trip, video frames: not the same metric.</a:t>
            </a:r>
            <a:endParaRPr lang="en-US" sz="1720" dirty="0"/>
          </a:p>
        </p:txBody>
      </p:sp>
      <p:sp>
        <p:nvSpPr>
          <p:cNvPr id="21" name="Shape 19"/>
          <p:cNvSpPr/>
          <p:nvPr/>
        </p:nvSpPr>
        <p:spPr>
          <a:xfrm>
            <a:off x="6208776" y="3675888"/>
            <a:ext cx="5148072" cy="1408176"/>
          </a:xfrm>
          <a:prstGeom prst="roundRect">
            <a:avLst>
              <a:gd name="adj" fmla="val 10390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749040"/>
            <a:ext cx="50292" cy="1261872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9944" y="3858768"/>
            <a:ext cx="473659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CONDITIONS FAIR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409944" y="4315968"/>
            <a:ext cx="473659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the same workload, environment, and device conditions.</a:t>
            </a:r>
            <a:endParaRPr lang="en-US" sz="1730" dirty="0"/>
          </a:p>
        </p:txBody>
      </p:sp>
      <p:sp>
        <p:nvSpPr>
          <p:cNvPr id="25" name="Text 23"/>
          <p:cNvSpPr/>
          <p:nvPr/>
        </p:nvSpPr>
        <p:spPr>
          <a:xfrm>
            <a:off x="667512" y="5824728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Better measurement makes stronger explanations—not automatic certainty.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ANSWERS &amp; EXPLANATIONS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Experiment explained: App A vs App B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 to Slide 17. What do the sample observations support?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23/26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77240" y="1984248"/>
            <a:ext cx="5230368" cy="2011680"/>
          </a:xfrm>
          <a:prstGeom prst="roundRect">
            <a:avLst>
              <a:gd name="adj" fmla="val 727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057400"/>
            <a:ext cx="50292" cy="186537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8408" y="2167128"/>
            <a:ext cx="48188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1 — CONSISTENCY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78408" y="2624328"/>
            <a:ext cx="4818888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 A: 45, 50, 48, 46, 52 ms. Its observed delays stay close together.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190488" y="1984248"/>
            <a:ext cx="5230368" cy="2011680"/>
          </a:xfrm>
          <a:prstGeom prst="roundRect">
            <a:avLst>
              <a:gd name="adj" fmla="val 7273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0488" y="2057400"/>
            <a:ext cx="50292" cy="1865376"/>
          </a:xfrm>
          <a:prstGeom prst="rect">
            <a:avLst/>
          </a:prstGeom>
          <a:solidFill>
            <a:srgbClr val="FC9990"/>
          </a:solidFill>
          <a:ln w="12700">
            <a:solidFill>
              <a:srgbClr val="FC999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1656" y="2167128"/>
            <a:ext cx="48188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99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2 — OUTLIER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391656" y="2624328"/>
            <a:ext cx="4818888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 B: 45, 52, 220, 42, 48 ms. One trial takes much longer than the others.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86968" y="4462272"/>
            <a:ext cx="10369296" cy="1170432"/>
          </a:xfrm>
          <a:prstGeom prst="roundRect">
            <a:avLst>
              <a:gd name="adj" fmla="val 12500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43000" y="4654296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2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WE CAN SAY: In these five made-up trials, A is steadier.</a:t>
            </a:r>
            <a:endParaRPr lang="en-US" sz="1920" dirty="0"/>
          </a:p>
        </p:txBody>
      </p:sp>
      <p:sp>
        <p:nvSpPr>
          <p:cNvPr id="19" name="Text 17"/>
          <p:cNvSpPr/>
          <p:nvPr/>
        </p:nvSpPr>
        <p:spPr>
          <a:xfrm>
            <a:off x="1143000" y="5056632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WE CANNOT SAY: This proves A will always be faster for everyone.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ANSWERS &amp; EXPLANATIONS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check-yourself questions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Pause, answer, then reveal the explanations below.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24/26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1874520"/>
            <a:ext cx="10597896" cy="996696"/>
          </a:xfrm>
          <a:prstGeom prst="roundRect">
            <a:avLst>
              <a:gd name="adj" fmla="val 14679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1975104"/>
            <a:ext cx="539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00200" y="1938528"/>
            <a:ext cx="939088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“High Wi-Fi bars prove the call is fine.”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00200" y="2359152"/>
            <a:ext cx="93085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EXPLANATION: Not necessarily. Signal strength alone cannot certify the full experience.</a:t>
            </a:r>
            <a:endParaRPr lang="en-US" sz="1480" dirty="0"/>
          </a:p>
        </p:txBody>
      </p:sp>
      <p:sp>
        <p:nvSpPr>
          <p:cNvPr id="13" name="Shape 11"/>
          <p:cNvSpPr/>
          <p:nvPr/>
        </p:nvSpPr>
        <p:spPr>
          <a:xfrm>
            <a:off x="804672" y="3090672"/>
            <a:ext cx="10597896" cy="996696"/>
          </a:xfrm>
          <a:prstGeom prst="roundRect">
            <a:avLst>
              <a:gd name="adj" fmla="val 14679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3191256"/>
            <a:ext cx="539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00200" y="3154680"/>
            <a:ext cx="939088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 game can stutter even offline.”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00200" y="3575304"/>
            <a:ext cx="93085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EXPLANATION: Yes. CPU/GPU work and frame timing can still create uneven pictures.</a:t>
            </a:r>
            <a:endParaRPr lang="en-US" sz="1480" dirty="0"/>
          </a:p>
        </p:txBody>
      </p:sp>
      <p:sp>
        <p:nvSpPr>
          <p:cNvPr id="17" name="Shape 15"/>
          <p:cNvSpPr/>
          <p:nvPr/>
        </p:nvSpPr>
        <p:spPr>
          <a:xfrm>
            <a:off x="804672" y="4306824"/>
            <a:ext cx="10597896" cy="996696"/>
          </a:xfrm>
          <a:prstGeom prst="roundRect">
            <a:avLst>
              <a:gd name="adj" fmla="val 14679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8408" y="4407408"/>
            <a:ext cx="539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600200" y="4370832"/>
            <a:ext cx="939088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“A loading spinner fixes slow service.”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1600200" y="4791456"/>
            <a:ext cx="930859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EXPLANATION: No. It improves feedback, not the underlying completion time.</a:t>
            </a:r>
            <a:endParaRPr lang="en-US" sz="148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TAKEAWAYS &amp; NEXT WEEK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can now ask better questions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was not memorizing acronyms. It was making ordinary experiences investigable.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25/26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13816" y="1975104"/>
            <a:ext cx="384048" cy="384048"/>
          </a:xfrm>
          <a:prstGeom prst="ellipse">
            <a:avLst/>
          </a:prstGeom>
          <a:solidFill>
            <a:srgbClr val="FFBE35"/>
          </a:solidFill>
          <a:ln w="12700">
            <a:solidFill>
              <a:srgbClr val="FFBE3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28116" y="2061972"/>
            <a:ext cx="146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408176" y="1911096"/>
            <a:ext cx="100309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“Slow” can mean delay, too little delivered data, irregular timing, or uneven frames.</a:t>
            </a:r>
            <a:endParaRPr lang="en-US" sz="1710" dirty="0"/>
          </a:p>
        </p:txBody>
      </p:sp>
      <p:sp>
        <p:nvSpPr>
          <p:cNvPr id="12" name="Shape 10"/>
          <p:cNvSpPr/>
          <p:nvPr/>
        </p:nvSpPr>
        <p:spPr>
          <a:xfrm>
            <a:off x="813816" y="2651760"/>
            <a:ext cx="384048" cy="384048"/>
          </a:xfrm>
          <a:prstGeom prst="ellipse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" y="2738628"/>
            <a:ext cx="146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408176" y="2587752"/>
            <a:ext cx="100309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connected device may still give a poor human experience.</a:t>
            </a:r>
            <a:endParaRPr lang="en-US" sz="1710" dirty="0"/>
          </a:p>
        </p:txBody>
      </p:sp>
      <p:sp>
        <p:nvSpPr>
          <p:cNvPr id="15" name="Shape 13"/>
          <p:cNvSpPr/>
          <p:nvPr/>
        </p:nvSpPr>
        <p:spPr>
          <a:xfrm>
            <a:off x="813816" y="3328416"/>
            <a:ext cx="384048" cy="384048"/>
          </a:xfrm>
          <a:prstGeom prst="ellipse">
            <a:avLst/>
          </a:prstGeom>
          <a:solidFill>
            <a:srgbClr val="79DFB2"/>
          </a:solidFill>
          <a:ln w="12700">
            <a:solidFill>
              <a:srgbClr val="79DFB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8116" y="3415284"/>
            <a:ext cx="146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408176" y="3264408"/>
            <a:ext cx="100309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first; compare and test before claiming a cause.</a:t>
            </a:r>
            <a:endParaRPr lang="en-US" sz="1710" dirty="0"/>
          </a:p>
        </p:txBody>
      </p:sp>
      <p:sp>
        <p:nvSpPr>
          <p:cNvPr id="18" name="Shape 16"/>
          <p:cNvSpPr/>
          <p:nvPr/>
        </p:nvSpPr>
        <p:spPr>
          <a:xfrm>
            <a:off x="813816" y="4005072"/>
            <a:ext cx="384048" cy="384048"/>
          </a:xfrm>
          <a:prstGeom prst="ellipse">
            <a:avLst/>
          </a:prstGeom>
          <a:solidFill>
            <a:srgbClr val="B59BFF"/>
          </a:solidFill>
          <a:ln w="12700">
            <a:solidFill>
              <a:srgbClr val="B59B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8116" y="4091940"/>
            <a:ext cx="146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C13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408176" y="3941064"/>
            <a:ext cx="100309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1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paper diagram can become a useful engineering experiment.</a:t>
            </a:r>
            <a:endParaRPr lang="en-US" sz="1710" dirty="0"/>
          </a:p>
        </p:txBody>
      </p:sp>
      <p:sp>
        <p:nvSpPr>
          <p:cNvPr id="21" name="Shape 19"/>
          <p:cNvSpPr/>
          <p:nvPr/>
        </p:nvSpPr>
        <p:spPr>
          <a:xfrm>
            <a:off x="813816" y="4956048"/>
            <a:ext cx="10625328" cy="813816"/>
          </a:xfrm>
          <a:prstGeom prst="roundRect">
            <a:avLst>
              <a:gd name="adj" fmla="val 17978"/>
            </a:avLst>
          </a:prstGeom>
          <a:solidFill>
            <a:srgbClr val="172840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78992" y="5138928"/>
            <a:ext cx="10131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THURSDAY • OCT 22:  What is actually inside your phone or computer?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67512" y="5888736"/>
            <a:ext cx="10908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a question. Bring a problem. Bring an idea. Or just bring your curiosity.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"/>
          </a:xfrm>
          <a:prstGeom prst="rect">
            <a:avLst/>
          </a:prstGeom>
          <a:solidFill>
            <a:srgbClr val="83D6F7"/>
          </a:solidFill>
          <a:ln w="12700">
            <a:solidFill>
              <a:srgbClr val="83D6F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6035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CONTINUE LEARNING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7315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learning (and share this lesson)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21208" y="1316736"/>
            <a:ext cx="10972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8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 public resources • learning works with pencil and paper</a:t>
            </a:r>
            <a:endParaRPr lang="en-US" sz="1480" dirty="0"/>
          </a:p>
        </p:txBody>
      </p:sp>
      <p:sp>
        <p:nvSpPr>
          <p:cNvPr id="6" name="Shape 4"/>
          <p:cNvSpPr/>
          <p:nvPr/>
        </p:nvSpPr>
        <p:spPr>
          <a:xfrm>
            <a:off x="502920" y="6528816"/>
            <a:ext cx="11192256" cy="0"/>
          </a:xfrm>
          <a:prstGeom prst="line">
            <a:avLst/>
          </a:prstGeom>
          <a:noFill/>
          <a:ln w="10160">
            <a:solidFill>
              <a:srgbClr val="34476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6583680"/>
            <a:ext cx="9692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 TECHNOLOGY OPEN LAB  •  ASK  •  LEARN  •  BUILD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332720" y="65745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   •   26/26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77240" y="1892808"/>
            <a:ext cx="10625328" cy="594360"/>
          </a:xfrm>
          <a:prstGeom prst="roundRect">
            <a:avLst>
              <a:gd name="adj" fmla="val 24615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984248"/>
            <a:ext cx="41148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BE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gunnchOS3k company &amp; ecosystem</a:t>
            </a:r>
            <a:endParaRPr lang="en-US" sz="1600" dirty="0"/>
          </a:p>
        </p:txBody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956048" y="2020824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u="sng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https://gunnchos.com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777240" y="2606040"/>
            <a:ext cx="10625328" cy="594360"/>
          </a:xfrm>
          <a:prstGeom prst="roundRect">
            <a:avLst>
              <a:gd name="adj" fmla="val 24615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2697480"/>
            <a:ext cx="41148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WAIKE learning pathways</a:t>
            </a:r>
            <a:endParaRPr lang="en-US" sz="1600" dirty="0"/>
          </a:p>
        </p:txBody>
      </p:sp>
      <p:sp>
        <p:nvSpPr>
          <p:cNvPr id="14" name="Text 12">
            <a:hlinkClick r:id="rId2" tooltip=""/>
          </p:cNvPr>
          <p:cNvSpPr/>
          <p:nvPr/>
        </p:nvSpPr>
        <p:spPr>
          <a:xfrm>
            <a:off x="4956048" y="2734056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u="sng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https://github.com/gunnchOS3k/waike-research-ops</a:t>
            </a:r>
            <a:endParaRPr lang="en-US" sz="1280" dirty="0"/>
          </a:p>
        </p:txBody>
      </p:sp>
      <p:sp>
        <p:nvSpPr>
          <p:cNvPr id="15" name="Shape 13"/>
          <p:cNvSpPr/>
          <p:nvPr/>
        </p:nvSpPr>
        <p:spPr>
          <a:xfrm>
            <a:off x="777240" y="3319272"/>
            <a:ext cx="10625328" cy="594360"/>
          </a:xfrm>
          <a:prstGeom prst="roundRect">
            <a:avLst>
              <a:gd name="adj" fmla="val 24615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3410712"/>
            <a:ext cx="41148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9DF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Technology Landscape</a:t>
            </a:r>
            <a:endParaRPr lang="en-US" sz="1600" dirty="0"/>
          </a:p>
        </p:txBody>
      </p:sp>
      <p:sp>
        <p:nvSpPr>
          <p:cNvPr id="17" name="Text 15">
            <a:hlinkClick r:id="rId3" tooltip=""/>
          </p:cNvPr>
          <p:cNvSpPr/>
          <p:nvPr/>
        </p:nvSpPr>
        <p:spPr>
          <a:xfrm>
            <a:off x="4956048" y="344728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u="sng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https://github.com/gunnchOS3k/gunnchos-technology-landscape</a:t>
            </a:r>
            <a:endParaRPr lang="en-US" sz="1280" dirty="0"/>
          </a:p>
        </p:txBody>
      </p:sp>
      <p:sp>
        <p:nvSpPr>
          <p:cNvPr id="18" name="Shape 16"/>
          <p:cNvSpPr/>
          <p:nvPr/>
        </p:nvSpPr>
        <p:spPr>
          <a:xfrm>
            <a:off x="777240" y="4032504"/>
            <a:ext cx="10625328" cy="594360"/>
          </a:xfrm>
          <a:prstGeom prst="roundRect">
            <a:avLst>
              <a:gd name="adj" fmla="val 24615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05840" y="4123944"/>
            <a:ext cx="41148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59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MDN: Animation performance and frame rate</a:t>
            </a:r>
            <a:endParaRPr lang="en-US" sz="1600" dirty="0"/>
          </a:p>
        </p:txBody>
      </p:sp>
      <p:sp>
        <p:nvSpPr>
          <p:cNvPr id="20" name="Text 18">
            <a:hlinkClick r:id="rId4" tooltip=""/>
          </p:cNvPr>
          <p:cNvSpPr/>
          <p:nvPr/>
        </p:nvSpPr>
        <p:spPr>
          <a:xfrm>
            <a:off x="4956048" y="416052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u="sng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https://developer.mozilla.org/en-US/docs/Web/Performance/Guides/Animation_performance_and_frame_rate</a:t>
            </a:r>
            <a:endParaRPr lang="en-US" sz="1280" dirty="0"/>
          </a:p>
        </p:txBody>
      </p:sp>
      <p:sp>
        <p:nvSpPr>
          <p:cNvPr id="21" name="Shape 19"/>
          <p:cNvSpPr/>
          <p:nvPr/>
        </p:nvSpPr>
        <p:spPr>
          <a:xfrm>
            <a:off x="777240" y="4745736"/>
            <a:ext cx="10625328" cy="594360"/>
          </a:xfrm>
          <a:prstGeom prst="roundRect">
            <a:avLst>
              <a:gd name="adj" fmla="val 24615"/>
            </a:avLst>
          </a:prstGeom>
          <a:solidFill>
            <a:srgbClr val="121F34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5840" y="4837176"/>
            <a:ext cx="41148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3D6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web.dev: Interaction to Next Paint</a:t>
            </a:r>
            <a:endParaRPr lang="en-US" sz="1600" dirty="0"/>
          </a:p>
        </p:txBody>
      </p:sp>
      <p:sp>
        <p:nvSpPr>
          <p:cNvPr id="23" name="Text 21">
            <a:hlinkClick r:id="rId5" tooltip=""/>
          </p:cNvPr>
          <p:cNvSpPr/>
          <p:nvPr/>
        </p:nvSpPr>
        <p:spPr>
          <a:xfrm>
            <a:off x="4956048" y="4873752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u="sng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https://web.dev/articles/inp</a:t>
            </a:r>
            <a:endParaRPr lang="en-US" sz="1280" dirty="0"/>
          </a:p>
        </p:txBody>
      </p:sp>
      <p:sp>
        <p:nvSpPr>
          <p:cNvPr id="24" name="Shape 22"/>
          <p:cNvSpPr/>
          <p:nvPr/>
        </p:nvSpPr>
        <p:spPr>
          <a:xfrm>
            <a:off x="822960" y="5751576"/>
            <a:ext cx="10515600" cy="411480"/>
          </a:xfrm>
          <a:prstGeom prst="roundRect">
            <a:avLst>
              <a:gd name="adj" fmla="val 35556"/>
            </a:avLst>
          </a:prstGeom>
          <a:solidFill>
            <a:srgbClr val="172840"/>
          </a:solidFill>
          <a:ln w="12700">
            <a:solidFill>
              <a:srgbClr val="34476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33272" y="5815584"/>
            <a:ext cx="10094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6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note: synthetic example numbers are for learning; they are not real-world benchmark measurements.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gunnchOS3k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 Technology Open Lab - Week 3 - Why Does Technology Feel Fast, Slow, Smooth, or Unstable?</dc:title>
  <dc:subject>Week 3 public self-guided technology lesson: performance, responsiveness, reliability and systems thinking</dc:subject>
  <dc:creator>Thursday Technology Open Lab | gunnchOS3k</dc:creator>
  <cp:lastModifiedBy>Thursday Technology Open Lab | gunnchOS3k</cp:lastModifiedBy>
  <cp:revision>1</cp:revision>
  <dcterms:created xsi:type="dcterms:W3CDTF">2026-10-11T00:44:46Z</dcterms:created>
  <dcterms:modified xsi:type="dcterms:W3CDTF">2026-10-11T00:44:46Z</dcterms:modified>
</cp:coreProperties>
</file>