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Welcome. Use a sheet of paper or phone Notes. This public deck is designed to work without a presenter. The labeled device drawings are conceptual, not manufacturer-specific teardowns.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to use this public deck</a:t>
            </a:r>
          </a:p>
          <a:p>
            <a:r>
              <a:t>Start anywhere. Complete the paper activity even if you are watching alone.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weeks, one connected story</a:t>
            </a:r>
          </a:p>
          <a:p>
            <a:r>
              <a:t>We increase the resolution of the SAME everyday technology experience.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someone to take a moment and picture snapping a photo. The preview and saved file are visible; camera sensing, processor work, working memory, storage, and power are mostly hidden. Avoid claims every phone uses the same pipeline.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diagram is deliberately conceptual. SoC is a chip integrating multiple processing functions. RAM and storage packaging vary. Some radios are part of or adjacent to integrated chipsets.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CPU: the general-purpose instruction worker</a:t>
            </a:r>
          </a:p>
          <a:p>
            <a:r>
              <a:t>The CPU executes program instructions and coordinates many kinds of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GPU, AI accelerators, and different kinds of work</a:t>
            </a:r>
          </a:p>
          <a:p>
            <a:r>
              <a:t>Not every computation belongs on the CPU.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that typical DRAM RAM is volatile and storage is persistent. The desk/shelf analogy helps at first; it does not capture caches, virtual memory or all persistence behavior.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Useful analogies have limits</a:t>
            </a:r>
          </a:p>
          <a:p>
            <a:r>
              <a:t>A mental model can help you start without pretending the machine works exactly like a person.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SoC, motherboard, and interconnects</a:t>
            </a:r>
          </a:p>
          <a:p>
            <a:r>
              <a:t>A “computer” is a set of cooperating components, not one magic chip.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Phone versus desktop/laptop</a:t>
            </a:r>
          </a:p>
          <a:p>
            <a:r>
              <a:t>The major jobs are similar. Packaging, cooling, power budgets, and repairability differ.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operating system is software, not a chip</a:t>
            </a:r>
          </a:p>
          <a:p>
            <a:r>
              <a:t>The OS helps programs use hardware safely and consistently.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Inputs and outputs: how the world meets the device</a:t>
            </a:r>
          </a:p>
          <a:p>
            <a:r>
              <a:t>“Inside the computer” also includes components that sense and present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camera sensor measures light, some signal processing occurs in the image sensor/ISP/compute hardware, temporary data may be buffered in RAM, saved files go to storage; the order is conceptual and may vary.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GNSS is primarily reception of satellite positioning signals; do not teach that the phone sends directly to GPS satellites to ask where it is. Wi-Fi and cellular connectivity involves remote infrastructure.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Never direct participants to disassemble a phone/laptop or access battery cells. Heat can affect user comfort and sustained performance; avoid blanket assertions about any one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Follow one photo through the whole system</a:t>
            </a:r>
          </a:p>
          <a:p>
            <a:r>
              <a:t>Now connect all the pieces: it is not “just the camera.”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Hardware problems can look like software problems</a:t>
            </a:r>
          </a:p>
          <a:p>
            <a:r>
              <a:t>A symptom points to possibilities, not a guaranteed diagnosis.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Great design involves tradeoffs</a:t>
            </a:r>
          </a:p>
          <a:p>
            <a:r>
              <a:t>There is no single “best” device for every human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alone, pause and draw. If facilitating, allow 5 minutes and ask what each block does, not whether diagrams match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Worked example: an imaginary study device</a:t>
            </a:r>
          </a:p>
          <a:p>
            <a:r>
              <a:t>Compare this to your own diagram. It does not need to match.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Phone settings labels differ across Android and iOS. Choose only local, non-sensitive screens. Do not request device model screenshots or identifiers from minors.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Builder challenge: design for an actual person</a:t>
            </a:r>
          </a:p>
          <a:p>
            <a:r>
              <a:t>You have a tight budget. Choose what to prioritize and explain why.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Stress observation versus inference versus causal proof. Avoid claiming synthetic or guessed measurements are device benchmarks.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Check yourself: four questions</a:t>
            </a:r>
          </a:p>
          <a:p>
            <a:r>
              <a:t>Try answering from memory. The next slide provides explanations.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Check yourself: explanations</a:t>
            </a:r>
          </a:p>
          <a:p>
            <a:r>
              <a:t>Knowing WHY matters more than remembering a single word.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Your next step: choose a deeper path</a:t>
            </a:r>
          </a:p>
          <a:p>
            <a:r>
              <a:t>You can keep learning without buying hardware or opening your device.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learning and share your blueprint</a:t>
            </a:r>
          </a:p>
          <a:p>
            <a:r>
              <a:t>Public companion resources; no software purchase or physical teardown is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START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WHAT IS INSIDE YOUR PHONE OR COMPUTER?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A public, self-guided, all-level lesson about the parts that make everyday technology work.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01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1828800"/>
            <a:ext cx="10972800" cy="1005840"/>
          </a:xfrm>
          <a:prstGeom prst="roundRect">
            <a:avLst>
              <a:gd name="adj" fmla="val 12000"/>
            </a:avLst>
          </a:prstGeom>
          <a:solidFill>
            <a:srgbClr val="172A42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2048256"/>
            <a:ext cx="10424160" cy="5303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2200" b="1">
                <a:solidFill>
                  <a:srgbClr val="F7FAFC"/>
                </a:solidFill>
                <a:latin typeface="Aptos"/>
              </a:defRPr>
            </a:pPr>
            <a:r>
              <a:t>From a photo you take  →  the chips, memory, sensors, power, and software behind it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41248" y="3182112"/>
            <a:ext cx="2852928" cy="329184"/>
          </a:xfrm>
          <a:prstGeom prst="roundRect">
            <a:avLst>
              <a:gd name="adj" fmla="val 12000"/>
            </a:avLst>
          </a:prstGeom>
          <a:solidFill>
            <a:srgbClr val="172A42"/>
          </a:solidFill>
          <a:ln w="12700">
            <a:solidFill>
              <a:srgbClr val="FFC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05256" y="3223260"/>
            <a:ext cx="2724912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100" b="1">
                <a:solidFill>
                  <a:srgbClr val="FFC547"/>
                </a:solidFill>
                <a:latin typeface="Aptos"/>
              </a:defRPr>
            </a:pPr>
            <a:r>
              <a:t>EXPLORER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58768" y="3182112"/>
            <a:ext cx="2852928" cy="329184"/>
          </a:xfrm>
          <a:prstGeom prst="roundRect">
            <a:avLst>
              <a:gd name="adj" fmla="val 12000"/>
            </a:avLst>
          </a:prstGeom>
          <a:solidFill>
            <a:srgbClr val="172A42"/>
          </a:solidFill>
          <a:ln w="12700">
            <a:solidFill>
              <a:srgbClr val="67D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922776" y="3223260"/>
            <a:ext cx="2724912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BUILDER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76288" y="3182112"/>
            <a:ext cx="2852928" cy="329184"/>
          </a:xfrm>
          <a:prstGeom prst="roundRect">
            <a:avLst>
              <a:gd name="adj" fmla="val 12000"/>
            </a:avLst>
          </a:prstGeom>
          <a:solidFill>
            <a:srgbClr val="172A42"/>
          </a:solidFill>
          <a:ln w="12700">
            <a:solidFill>
              <a:srgbClr val="BD9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40296" y="3223260"/>
            <a:ext cx="2724912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100" b="1">
                <a:solidFill>
                  <a:srgbClr val="BD9DFF"/>
                </a:solidFill>
                <a:latin typeface="Aptos"/>
              </a:defRPr>
            </a:pPr>
            <a:r>
              <a:t>ENGINEER / RESEARCHER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0664" y="3840480"/>
            <a:ext cx="5166360" cy="1307592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05256" y="4032504"/>
            <a:ext cx="59436" cy="923544"/>
          </a:xfrm>
          <a:prstGeom prst="rect">
            <a:avLst/>
          </a:prstGeom>
          <a:solidFill>
            <a:srgbClr val="78E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0704" y="4041648"/>
            <a:ext cx="459943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900" b="1">
                <a:solidFill>
                  <a:srgbClr val="78E2C2"/>
                </a:solidFill>
                <a:latin typeface="Aptos"/>
              </a:defRPr>
            </a:pPr>
            <a:r>
              <a:t>WHAT YOU NEED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" y="4544568"/>
            <a:ext cx="4599432" cy="475487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600" b="0">
                <a:solidFill>
                  <a:srgbClr val="F7FAFC"/>
                </a:solidFill>
                <a:latin typeface="Aptos"/>
              </a:defRPr>
            </a:pPr>
            <a:r>
              <a:t>Paper + a pencil. A phone is optional. No device teardown required.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44768" y="3840480"/>
            <a:ext cx="5166360" cy="1307592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09359" y="4032504"/>
            <a:ext cx="59436" cy="923544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64807" y="4041648"/>
            <a:ext cx="459943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900" b="1">
                <a:solidFill>
                  <a:srgbClr val="67DAF0"/>
                </a:solidFill>
                <a:latin typeface="Aptos"/>
              </a:defRPr>
            </a:pPr>
            <a:r>
              <a:t>WHAT YOU WILL MAKE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64807" y="4544568"/>
            <a:ext cx="4599432" cy="475487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600" b="0">
                <a:solidFill>
                  <a:srgbClr val="F7FAFC"/>
                </a:solidFill>
                <a:latin typeface="Aptos"/>
              </a:defRPr>
            </a:pPr>
            <a:r>
              <a:t>A labeled device blueprint and a system story explaining one experience.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" y="5541264"/>
            <a:ext cx="1051560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700" b="1">
                <a:solidFill>
                  <a:srgbClr val="FFC547"/>
                </a:solidFill>
                <a:latin typeface="Aptos"/>
              </a:defRPr>
            </a:pPr>
            <a:r>
              <a:t>Your goal: understand one more component, explain an experience, and discover what to ask next.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START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How to use this public deck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Start anywhere. Complete the paper activity even if you are watching alone.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02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3504" y="1856231"/>
            <a:ext cx="3566160" cy="193852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8096" y="2048255"/>
            <a:ext cx="59436" cy="1554480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23544" y="2057400"/>
            <a:ext cx="299923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FFC547"/>
                </a:solidFill>
                <a:latin typeface="Aptos"/>
              </a:defRPr>
            </a:pPr>
            <a:r>
              <a:t>EXPLORER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544" y="2560320"/>
            <a:ext cx="2999232" cy="11064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Name a component, explain its purpose in everyday words, and trace a simple experience.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06824" y="1856231"/>
            <a:ext cx="3566160" cy="193852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471416" y="2048255"/>
            <a:ext cx="59436" cy="1554480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26864" y="2057400"/>
            <a:ext cx="299923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67DAF0"/>
                </a:solidFill>
                <a:latin typeface="Aptos"/>
              </a:defRPr>
            </a:pPr>
            <a:r>
              <a:t>BUILDER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6864" y="2560320"/>
            <a:ext cx="2999232" cy="11064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Draw a system, identify a constraint, and propose one safe improvement or test.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10144" y="1856231"/>
            <a:ext cx="3566160" cy="193852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74736" y="2048255"/>
            <a:ext cx="59436" cy="1554480"/>
          </a:xfrm>
          <a:prstGeom prst="rect">
            <a:avLst/>
          </a:prstGeom>
          <a:solidFill>
            <a:srgbClr val="BD9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30183" y="2057400"/>
            <a:ext cx="299923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1">
                <a:solidFill>
                  <a:srgbClr val="BD9DFF"/>
                </a:solidFill>
                <a:latin typeface="Aptos"/>
              </a:defRPr>
            </a:pPr>
            <a:r>
              <a:t>ENGINEER / RESEARCHER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0183" y="2560320"/>
            <a:ext cx="2999232" cy="11064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F7FAFC"/>
                </a:solidFill>
                <a:latin typeface="Aptos"/>
              </a:defRPr>
            </a:pPr>
            <a:r>
              <a:t>Reason about interfaces, memory hierarchy, throughput, power, thermal limits, and evidence.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133087"/>
            <a:ext cx="10936224" cy="1261872"/>
          </a:xfrm>
          <a:prstGeom prst="roundRect">
            <a:avLst>
              <a:gd name="adj" fmla="val 12000"/>
            </a:avLst>
          </a:prstGeom>
          <a:solidFill>
            <a:srgbClr val="172A42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4361688"/>
            <a:ext cx="10424160" cy="8229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2000" b="1">
                <a:solidFill>
                  <a:srgbClr val="F7FAFC"/>
                </a:solidFill>
                <a:latin typeface="Aptos"/>
              </a:defRPr>
            </a:pPr>
            <a:r>
              <a:t>STOP / PAUSE / DRAW whenever a prompt appears. You do not need a computer or previous technical knowledge. A question mark is a useful result.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232" y="5641848"/>
            <a:ext cx="10789920" cy="4297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700" b="1">
                <a:solidFill>
                  <a:srgbClr val="78E2C2"/>
                </a:solidFill>
                <a:latin typeface="Aptos"/>
              </a:defRPr>
            </a:pPr>
            <a:r>
              <a:t>A successful lesson produces: an answer, an artifact, a next step, or a better question.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Four weeks, one connected story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We increase the resolution of the SAME everyday technology experience.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03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3232" y="1901952"/>
            <a:ext cx="10744200" cy="877824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77824" y="2093976"/>
            <a:ext cx="59436" cy="493776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33271" y="2084832"/>
            <a:ext cx="2395728" cy="603503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500" b="1">
                <a:solidFill>
                  <a:srgbClr val="FFC547"/>
                </a:solidFill>
                <a:latin typeface="Aptos"/>
              </a:defRPr>
            </a:pPr>
            <a:r>
              <a:t>WEEK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048256"/>
            <a:ext cx="7580375" cy="6583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600" b="0">
                <a:solidFill>
                  <a:srgbClr val="F7FAFC"/>
                </a:solidFill>
                <a:latin typeface="Aptos"/>
              </a:defRPr>
            </a:pPr>
            <a:r>
              <a:t>Technology is a system, not a screen.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3232" y="2889504"/>
            <a:ext cx="10744200" cy="877824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77824" y="3081528"/>
            <a:ext cx="59436" cy="493776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3271" y="3072384"/>
            <a:ext cx="2395728" cy="603503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500" b="1">
                <a:solidFill>
                  <a:srgbClr val="67DAF0"/>
                </a:solidFill>
                <a:latin typeface="Aptos"/>
              </a:defRPr>
            </a:pPr>
            <a:r>
              <a:t>WEEK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20440" y="3035808"/>
            <a:ext cx="7580375" cy="6583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600" b="0">
                <a:solidFill>
                  <a:srgbClr val="F7FAFC"/>
                </a:solidFill>
                <a:latin typeface="Aptos"/>
              </a:defRPr>
            </a:pPr>
            <a:r>
              <a:t>A tap travels from input to feedback.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3232" y="3877056"/>
            <a:ext cx="10744200" cy="877824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77824" y="4069080"/>
            <a:ext cx="59436" cy="493776"/>
          </a:xfrm>
          <a:prstGeom prst="rect">
            <a:avLst/>
          </a:prstGeom>
          <a:solidFill>
            <a:srgbClr val="78E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33271" y="4059936"/>
            <a:ext cx="2395728" cy="603503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500" b="1">
                <a:solidFill>
                  <a:srgbClr val="78E2C2"/>
                </a:solidFill>
                <a:latin typeface="Aptos"/>
              </a:defRPr>
            </a:pPr>
            <a:r>
              <a:t>WEEK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20440" y="4023360"/>
            <a:ext cx="7580375" cy="6583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600" b="0">
                <a:solidFill>
                  <a:srgbClr val="F7FAFC"/>
                </a:solidFill>
                <a:latin typeface="Aptos"/>
              </a:defRPr>
            </a:pPr>
            <a:r>
              <a:t>A good experience depends on performance.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13232" y="4864608"/>
            <a:ext cx="10744200" cy="877824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77824" y="5056632"/>
            <a:ext cx="59436" cy="493776"/>
          </a:xfrm>
          <a:prstGeom prst="rect">
            <a:avLst/>
          </a:prstGeom>
          <a:solidFill>
            <a:srgbClr val="BD9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33271" y="5047488"/>
            <a:ext cx="2395728" cy="603503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500" b="1">
                <a:solidFill>
                  <a:srgbClr val="BD9DFF"/>
                </a:solidFill>
                <a:latin typeface="Aptos"/>
              </a:defRPr>
            </a:pPr>
            <a:r>
              <a:t>WEEK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5010912"/>
            <a:ext cx="7580375" cy="6583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600" b="0">
                <a:solidFill>
                  <a:srgbClr val="F7FAFC"/>
                </a:solidFill>
                <a:latin typeface="Aptos"/>
              </a:defRPr>
            </a:pPr>
            <a:r>
              <a:t>Open the device: what does each part do?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" y="6126480"/>
            <a:ext cx="105613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300" b="1">
                <a:solidFill>
                  <a:srgbClr val="FFC547"/>
                </a:solidFill>
                <a:latin typeface="Aptos"/>
              </a:defRPr>
            </a:pPr>
            <a:r>
              <a:t>TODAY: locate the physical parts and show how they cooperate with software.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Start with a human experience: take a photo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You tap the shutter. A moment appears on your screen and remains after restart.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04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1911095"/>
            <a:ext cx="5029200" cy="320040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41832" y="2103120"/>
            <a:ext cx="59436" cy="281635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2112264"/>
            <a:ext cx="446227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1">
                <a:solidFill>
                  <a:srgbClr val="FFC547"/>
                </a:solidFill>
                <a:latin typeface="Aptos"/>
              </a:defRPr>
            </a:pPr>
            <a:r>
              <a:t>WHAT YOU NOTICE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2615184"/>
            <a:ext cx="4462272" cy="23682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0">
                <a:solidFill>
                  <a:srgbClr val="F7FAFC"/>
                </a:solidFill>
                <a:latin typeface="Aptos"/>
              </a:defRPr>
            </a:pPr>
            <a:r>
              <a:t>1. A preview appears.</a:t>
            </a:r>
          </a:p>
          <a:p>
            <a:pPr algn="l">
              <a:spcAft>
                <a:spcPts val="400"/>
              </a:spcAft>
              <a:defRPr sz="2000" b="0">
                <a:solidFill>
                  <a:srgbClr val="F7FAFC"/>
                </a:solidFill>
                <a:latin typeface="Aptos"/>
              </a:defRPr>
            </a:pPr>
            <a:r>
              <a:t>2. You tap the shutter.</a:t>
            </a:r>
          </a:p>
          <a:p>
            <a:pPr algn="l">
              <a:spcAft>
                <a:spcPts val="400"/>
              </a:spcAft>
              <a:defRPr sz="2000" b="0">
                <a:solidFill>
                  <a:srgbClr val="F7FAFC"/>
                </a:solidFill>
                <a:latin typeface="Aptos"/>
              </a:defRPr>
            </a:pPr>
            <a:r>
              <a:t>3. The image is processed.</a:t>
            </a:r>
          </a:p>
          <a:p>
            <a:pPr algn="l">
              <a:spcAft>
                <a:spcPts val="400"/>
              </a:spcAft>
              <a:defRPr sz="2000" b="0">
                <a:solidFill>
                  <a:srgbClr val="F7FAFC"/>
                </a:solidFill>
                <a:latin typeface="Aptos"/>
              </a:defRPr>
            </a:pPr>
            <a:r>
              <a:t>4. You find it later in your gallery.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80760" y="1911095"/>
            <a:ext cx="5257800" cy="320040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5352" y="2103120"/>
            <a:ext cx="59436" cy="2816352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112264"/>
            <a:ext cx="469087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900" b="1">
                <a:solidFill>
                  <a:srgbClr val="67DAF0"/>
                </a:solidFill>
                <a:latin typeface="Aptos"/>
              </a:defRPr>
            </a:pPr>
            <a:r>
              <a:t>WHAT MUST EXIST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2615184"/>
            <a:ext cx="4690872" cy="23682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Camera sensor • processor • working memory • persistent storage • screen • power • operating system and camera app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568696"/>
            <a:ext cx="105156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700" b="1">
                <a:solidFill>
                  <a:srgbClr val="78E2C2"/>
                </a:solidFill>
                <a:latin typeface="Aptos"/>
              </a:defRPr>
            </a:pPr>
            <a:r>
              <a:t>Guiding question: which part detected light, which processed it, and which kept the result?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Conceptual exploded view: inside a phone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This is a teaching map. Real layouts differ by model; some functions share chips.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05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41832" y="1920240"/>
            <a:ext cx="2953512" cy="3968496"/>
          </a:xfrm>
          <a:prstGeom prst="roundRect">
            <a:avLst>
              <a:gd name="adj" fmla="val 12000"/>
            </a:avLst>
          </a:prstGeom>
          <a:solidFill>
            <a:srgbClr val="172A42"/>
          </a:solidFill>
          <a:ln w="25400">
            <a:solidFill>
              <a:srgbClr val="67D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161288" y="2148840"/>
            <a:ext cx="2514600" cy="941832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399032" y="2423160"/>
            <a:ext cx="20574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800" b="1">
                <a:solidFill>
                  <a:srgbClr val="67DAF0"/>
                </a:solidFill>
                <a:latin typeface="Aptos"/>
              </a:defRPr>
            </a:pPr>
            <a:r>
              <a:t>DISPLAY + TOUCH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70432" y="3264408"/>
            <a:ext cx="1152144" cy="731520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12700">
            <a:solidFill>
              <a:srgbClr val="FFC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98448" y="3502152"/>
            <a:ext cx="9144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2000" b="1">
                <a:solidFill>
                  <a:srgbClr val="FFC547"/>
                </a:solidFill>
                <a:latin typeface="Aptos"/>
              </a:defRPr>
            </a:pPr>
            <a:r>
              <a:t>SoC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514600" y="3264408"/>
            <a:ext cx="1143000" cy="731520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12700">
            <a:solidFill>
              <a:srgbClr val="78E2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24328" y="3511296"/>
            <a:ext cx="914400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800" b="1">
                <a:solidFill>
                  <a:srgbClr val="78E2C2"/>
                </a:solidFill>
                <a:latin typeface="Aptos"/>
              </a:defRPr>
            </a:pPr>
            <a:r>
              <a:t>RAM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70432" y="4160520"/>
            <a:ext cx="1152144" cy="667512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12700">
            <a:solidFill>
              <a:srgbClr val="BD9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43584" y="4379976"/>
            <a:ext cx="100584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BD9DFF"/>
                </a:solidFill>
                <a:latin typeface="Aptos"/>
              </a:defRPr>
            </a:pPr>
            <a:r>
              <a:t>FLASH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14600" y="4160520"/>
            <a:ext cx="1143000" cy="667512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12700">
            <a:solidFill>
              <a:srgbClr val="67D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06040" y="4379976"/>
            <a:ext cx="96012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67DAF0"/>
                </a:solidFill>
                <a:latin typeface="Aptos"/>
              </a:defRPr>
            </a:pPr>
            <a:r>
              <a:t>RADIO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70432" y="5001768"/>
            <a:ext cx="2487168" cy="658368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12700">
            <a:solidFill>
              <a:srgbClr val="FFC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298448" y="5202936"/>
            <a:ext cx="224028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FFC547"/>
                </a:solidFill>
                <a:latin typeface="Aptos"/>
              </a:defRPr>
            </a:pPr>
            <a:r>
              <a:t>BATTERY / POWER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70248" y="1883664"/>
            <a:ext cx="3246120" cy="118872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434840" y="2075688"/>
            <a:ext cx="59436" cy="804672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90288" y="2066544"/>
            <a:ext cx="1536192" cy="9144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500" b="1">
                <a:solidFill>
                  <a:srgbClr val="67DAF0"/>
                </a:solidFill>
                <a:latin typeface="Aptos"/>
              </a:defRPr>
            </a:pPr>
            <a:r>
              <a:t>SENSE + SHOW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7920" y="2029968"/>
            <a:ext cx="941831" cy="96926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400" b="0">
                <a:solidFill>
                  <a:srgbClr val="F7FAFC"/>
                </a:solidFill>
                <a:latin typeface="Aptos"/>
              </a:defRPr>
            </a:pPr>
            <a:r>
              <a:t>Cameras, mics, touch, speakers, display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53527" y="1883664"/>
            <a:ext cx="3611880" cy="118872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818119" y="2075688"/>
            <a:ext cx="59436" cy="80467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73567" y="2066544"/>
            <a:ext cx="1536192" cy="9144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500" b="1">
                <a:solidFill>
                  <a:srgbClr val="FFC547"/>
                </a:solidFill>
                <a:latin typeface="Aptos"/>
              </a:defRPr>
            </a:pPr>
            <a:r>
              <a:t>COMPUTE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01199" y="2029968"/>
            <a:ext cx="1307592" cy="96926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400" b="0">
                <a:solidFill>
                  <a:srgbClr val="F7FAFC"/>
                </a:solidFill>
                <a:latin typeface="Aptos"/>
              </a:defRPr>
            </a:pPr>
            <a:r>
              <a:t>CPU, GPU, possibly an AI accelerator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270248" y="3264408"/>
            <a:ext cx="3246120" cy="118872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434840" y="3456432"/>
            <a:ext cx="59436" cy="804672"/>
          </a:xfrm>
          <a:prstGeom prst="rect">
            <a:avLst/>
          </a:prstGeom>
          <a:solidFill>
            <a:srgbClr val="78E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90288" y="3447288"/>
            <a:ext cx="1536192" cy="9144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500" b="1">
                <a:solidFill>
                  <a:srgbClr val="78E2C2"/>
                </a:solidFill>
                <a:latin typeface="Aptos"/>
              </a:defRPr>
            </a:pPr>
            <a:r>
              <a:t>REMEMBER NOW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17920" y="3410712"/>
            <a:ext cx="941831" cy="96926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400" b="0">
                <a:solidFill>
                  <a:srgbClr val="F7FAFC"/>
                </a:solidFill>
                <a:latin typeface="Aptos"/>
              </a:defRPr>
            </a:pPr>
            <a:r>
              <a:t>RAM + caches hold active working data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653527" y="3264408"/>
            <a:ext cx="3611880" cy="118872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818119" y="3456432"/>
            <a:ext cx="59436" cy="804672"/>
          </a:xfrm>
          <a:prstGeom prst="rect">
            <a:avLst/>
          </a:prstGeom>
          <a:solidFill>
            <a:srgbClr val="BD9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973567" y="3447288"/>
            <a:ext cx="1536192" cy="9144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500" b="1">
                <a:solidFill>
                  <a:srgbClr val="BD9DFF"/>
                </a:solidFill>
                <a:latin typeface="Aptos"/>
              </a:defRPr>
            </a:pPr>
            <a:r>
              <a:t>KEEP LATER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01199" y="3410712"/>
            <a:ext cx="1307592" cy="96926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400" b="0">
                <a:solidFill>
                  <a:srgbClr val="F7FAFC"/>
                </a:solidFill>
                <a:latin typeface="Aptos"/>
              </a:defRPr>
            </a:pPr>
            <a:r>
              <a:t>Flash / SSD retains saved files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270248" y="4645152"/>
            <a:ext cx="3246120" cy="118872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434840" y="4837176"/>
            <a:ext cx="59436" cy="804672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590288" y="4828032"/>
            <a:ext cx="1536192" cy="9144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500" b="1">
                <a:solidFill>
                  <a:srgbClr val="67DAF0"/>
                </a:solidFill>
                <a:latin typeface="Aptos"/>
              </a:defRPr>
            </a:pPr>
            <a:r>
              <a:t>CONNECT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17920" y="4791456"/>
            <a:ext cx="941831" cy="96926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400" b="0">
                <a:solidFill>
                  <a:srgbClr val="F7FAFC"/>
                </a:solidFill>
                <a:latin typeface="Aptos"/>
              </a:defRPr>
            </a:pPr>
            <a:r>
              <a:t>Wi-Fi, cellular, Bluetooth, antennas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653527" y="4645152"/>
            <a:ext cx="3611880" cy="118872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7818119" y="4837176"/>
            <a:ext cx="59436" cy="80467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973567" y="4828032"/>
            <a:ext cx="1536192" cy="9144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500" b="1">
                <a:solidFill>
                  <a:srgbClr val="FFC547"/>
                </a:solidFill>
                <a:latin typeface="Aptos"/>
              </a:defRPr>
            </a:pPr>
            <a:r>
              <a:t>STAY ALIVE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601199" y="4791456"/>
            <a:ext cx="1307592" cy="96926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400" b="0">
                <a:solidFill>
                  <a:srgbClr val="F7FAFC"/>
                </a:solidFill>
                <a:latin typeface="Aptos"/>
              </a:defRPr>
            </a:pPr>
            <a:r>
              <a:t>Battery, power circuits, heat management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CPU: the general-purpose instruction worker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The CPU executes program instructions and coordinates many kinds of work.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06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1965960"/>
            <a:ext cx="5138928" cy="301752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41832" y="2157984"/>
            <a:ext cx="59436" cy="263347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2167128"/>
            <a:ext cx="457200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1">
                <a:solidFill>
                  <a:srgbClr val="FFC547"/>
                </a:solidFill>
                <a:latin typeface="Aptos"/>
              </a:defRPr>
            </a:pPr>
            <a:r>
              <a:t>EVERYDAY LANGUAGE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2670048"/>
            <a:ext cx="4572000" cy="2185415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0">
                <a:solidFill>
                  <a:srgbClr val="F7FAFC"/>
                </a:solidFill>
                <a:latin typeface="Aptos"/>
              </a:defRPr>
            </a:pPr>
            <a:r>
              <a:t>The CPU follows instructions, makes decisions, runs parts of the OS, and supports apps.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26480" y="1965960"/>
            <a:ext cx="5129784" cy="301752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91072" y="2157984"/>
            <a:ext cx="59436" cy="2633472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2167128"/>
            <a:ext cx="4562856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900" b="1">
                <a:solidFill>
                  <a:srgbClr val="67DAF0"/>
                </a:solidFill>
                <a:latin typeface="Aptos"/>
              </a:defRPr>
            </a:pPr>
            <a:r>
              <a:t>MORE PRECISELY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2670048"/>
            <a:ext cx="4562856" cy="2185415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Programs become machine instructions. CPU cores execute operations using registers, caches, and main memory.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" y="5376672"/>
            <a:ext cx="10561320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700" b="1">
                <a:solidFill>
                  <a:srgbClr val="FF8792"/>
                </a:solidFill>
                <a:latin typeface="Aptos"/>
              </a:defRPr>
            </a:pPr>
            <a:r>
              <a:t>COMMON TRAP: “More GHz always means faster.” Actual results depend on workload, architecture, memory, cooling, and software.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GPU, AI accelerators, and different kinds of 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Not every computation belongs on the CPU.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07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975104"/>
            <a:ext cx="3547872" cy="312724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59" y="2167128"/>
            <a:ext cx="59436" cy="2743200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8407" y="2176272"/>
            <a:ext cx="2980944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1">
                <a:solidFill>
                  <a:srgbClr val="FFC547"/>
                </a:solidFill>
                <a:latin typeface="Aptos"/>
              </a:defRPr>
            </a:pPr>
            <a:r>
              <a:t>CPU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8407" y="2679192"/>
            <a:ext cx="2980944" cy="22951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Flexible general-purpose compute: logic, OS work, scheduling, and many application tasks.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34256" y="1975104"/>
            <a:ext cx="3547872" cy="312724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498848" y="2167128"/>
            <a:ext cx="59436" cy="2743200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54296" y="2176272"/>
            <a:ext cx="2980944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1">
                <a:solidFill>
                  <a:srgbClr val="67DAF0"/>
                </a:solidFill>
                <a:latin typeface="Aptos"/>
              </a:defRPr>
            </a:pPr>
            <a:r>
              <a:t>GPU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54296" y="2679192"/>
            <a:ext cx="2980944" cy="22951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Highly parallel workloads such as drawing graphics, rendering games, and some computations.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10144" y="1975104"/>
            <a:ext cx="3547872" cy="312724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74736" y="2167128"/>
            <a:ext cx="59436" cy="2743200"/>
          </a:xfrm>
          <a:prstGeom prst="rect">
            <a:avLst/>
          </a:prstGeom>
          <a:solidFill>
            <a:srgbClr val="BD9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30183" y="2176272"/>
            <a:ext cx="2980944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BD9DFF"/>
                </a:solidFill>
                <a:latin typeface="Aptos"/>
              </a:defRPr>
            </a:pPr>
            <a:r>
              <a:t>NPU / AI ACCELERATOR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0183" y="2679192"/>
            <a:ext cx="2980944" cy="22951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Specialized math for certain machine-learning workloads, when supported.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6384" y="5486400"/>
            <a:ext cx="10561320" cy="5852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600" b="1">
                <a:solidFill>
                  <a:srgbClr val="78E2C2"/>
                </a:solidFill>
                <a:latin typeface="Aptos"/>
              </a:defRPr>
            </a:pPr>
            <a:r>
              <a:t>Real phones often integrate several of these functions into one system-on-chip (SoC). Not every device has a separate NPU.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RAM versus storage: the distinction that matters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Working now is different from keeping a file after power is off.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08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1929384"/>
            <a:ext cx="5285232" cy="3072384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50392" y="2121408"/>
            <a:ext cx="59436" cy="2688336"/>
          </a:xfrm>
          <a:prstGeom prst="rect">
            <a:avLst/>
          </a:prstGeom>
          <a:solidFill>
            <a:srgbClr val="78E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2130552"/>
            <a:ext cx="4718304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900" b="1">
                <a:solidFill>
                  <a:srgbClr val="78E2C2"/>
                </a:solidFill>
                <a:latin typeface="Aptos"/>
              </a:defRPr>
            </a:pPr>
            <a:r>
              <a:t>RAM = WORKING SPACE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633472"/>
            <a:ext cx="4718304" cy="2240279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Keeps active data easy to access while apps are running. Typical RAM is volatile: its contents do not persist when power is removed.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1344" y="1929384"/>
            <a:ext cx="5285232" cy="3072384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45936" y="2121408"/>
            <a:ext cx="59436" cy="2688336"/>
          </a:xfrm>
          <a:prstGeom prst="rect">
            <a:avLst/>
          </a:prstGeom>
          <a:solidFill>
            <a:srgbClr val="BD9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1383" y="2130552"/>
            <a:ext cx="4718304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900" b="1">
                <a:solidFill>
                  <a:srgbClr val="BD9DFF"/>
                </a:solidFill>
                <a:latin typeface="Aptos"/>
              </a:defRPr>
            </a:pPr>
            <a:r>
              <a:t>STORAGE = KEEP 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3" y="2633472"/>
            <a:ext cx="4718304" cy="2240279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Flash storage in phones, SSDs in many computers, or hard drives in some PCs hold files and installed software beyond a shutdown.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8" y="5321808"/>
            <a:ext cx="10753344" cy="603504"/>
          </a:xfrm>
          <a:prstGeom prst="roundRect">
            <a:avLst>
              <a:gd name="adj" fmla="val 12000"/>
            </a:avLst>
          </a:prstGeom>
          <a:solidFill>
            <a:srgbClr val="172A42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5458968"/>
            <a:ext cx="1037844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800" b="1">
                <a:solidFill>
                  <a:srgbClr val="FFC547"/>
                </a:solidFill>
                <a:latin typeface="Aptos"/>
              </a:defRPr>
            </a:pPr>
            <a:r>
              <a:t>Examples: photo being processed = RAM    |    photo saved in gallery = storage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Useful analogies have limits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A mental model can help you start without pretending the machine works exactly like a person.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09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512" y="1947672"/>
            <a:ext cx="5340096" cy="193852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2103" y="2139696"/>
            <a:ext cx="59436" cy="1554480"/>
          </a:xfrm>
          <a:prstGeom prst="rect">
            <a:avLst/>
          </a:prstGeom>
          <a:solidFill>
            <a:srgbClr val="78E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87552" y="2148840"/>
            <a:ext cx="4773168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78E2C2"/>
                </a:solidFill>
                <a:latin typeface="Aptos"/>
              </a:defRPr>
            </a:pPr>
            <a:r>
              <a:t>DESK / SHELF ANALOGY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7552" y="2651760"/>
            <a:ext cx="4773168" cy="11064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RAM is like working space on a desk. Storage is like a shelf where you keep materials afterward.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9632" y="1947672"/>
            <a:ext cx="5340096" cy="193852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64224" y="2139696"/>
            <a:ext cx="59436" cy="1554480"/>
          </a:xfrm>
          <a:prstGeom prst="rect">
            <a:avLst/>
          </a:prstGeom>
          <a:solidFill>
            <a:srgbClr val="BD9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9672" y="2148840"/>
            <a:ext cx="4773168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1">
                <a:solidFill>
                  <a:srgbClr val="BD9DFF"/>
                </a:solidFill>
                <a:latin typeface="Aptos"/>
              </a:defRPr>
            </a:pPr>
            <a:r>
              <a:t>IMPORTANT CORRECTION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9672" y="2651760"/>
            <a:ext cx="4773168" cy="11064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600" b="0">
                <a:solidFill>
                  <a:srgbClr val="F7FAFC"/>
                </a:solidFill>
                <a:latin typeface="Aptos"/>
              </a:defRPr>
            </a:pPr>
            <a:r>
              <a:t>RAM is electronic circuitry, not a literal desk. Files may be cached, and computers manage several memory levels.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7512" y="4197096"/>
            <a:ext cx="10872216" cy="134416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2103" y="4389120"/>
            <a:ext cx="59436" cy="960120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87552" y="4398264"/>
            <a:ext cx="10305288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900" b="1">
                <a:solidFill>
                  <a:srgbClr val="FFC547"/>
                </a:solidFill>
                <a:latin typeface="Aptos"/>
              </a:defRPr>
            </a:pPr>
            <a:r>
              <a:t>ONE QUESTION TO CHECK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7552" y="4901183"/>
            <a:ext cx="10305288" cy="512063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If you save a photo and restart the phone, why is the photo still there? Explain without assuming RAM kept it.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SoC, motherboard, and interconnects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A “computer” is a set of cooperating components, not one magic chip.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24128" y="1920240"/>
            <a:ext cx="10104120" cy="2926080"/>
          </a:xfrm>
          <a:prstGeom prst="roundRect">
            <a:avLst>
              <a:gd name="adj" fmla="val 12000"/>
            </a:avLst>
          </a:prstGeom>
          <a:solidFill>
            <a:srgbClr val="172A42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417320" y="2414016"/>
            <a:ext cx="1965960" cy="777240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25400">
            <a:solidFill>
              <a:srgbClr val="FFC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27048" y="2633472"/>
            <a:ext cx="1755648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2000" b="1">
                <a:solidFill>
                  <a:srgbClr val="FFC547"/>
                </a:solidFill>
                <a:latin typeface="Aptos"/>
              </a:defRPr>
            </a:pPr>
            <a:r>
              <a:t>CPU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395728" y="3246120"/>
            <a:ext cx="0" cy="475488"/>
          </a:xfrm>
          <a:prstGeom prst="line">
            <a:avLst/>
          </a:prstGeom>
          <a:ln w="25400">
            <a:solidFill>
              <a:srgbClr val="FFC5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730752" y="2414016"/>
            <a:ext cx="1965960" cy="777240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25400">
            <a:solidFill>
              <a:srgbClr val="67D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840480" y="2633472"/>
            <a:ext cx="1755648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2000" b="1">
                <a:solidFill>
                  <a:srgbClr val="67DAF0"/>
                </a:solidFill>
                <a:latin typeface="Aptos"/>
              </a:defRPr>
            </a:pPr>
            <a:r>
              <a:t>GPU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709160" y="3246120"/>
            <a:ext cx="0" cy="475488"/>
          </a:xfrm>
          <a:prstGeom prst="line">
            <a:avLst/>
          </a:prstGeom>
          <a:ln w="25400">
            <a:solidFill>
              <a:srgbClr val="67DA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044183" y="2414016"/>
            <a:ext cx="1965960" cy="777240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25400">
            <a:solidFill>
              <a:srgbClr val="BD9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53912" y="2633472"/>
            <a:ext cx="1755648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2000" b="1">
                <a:solidFill>
                  <a:srgbClr val="BD9DFF"/>
                </a:solidFill>
                <a:latin typeface="Aptos"/>
              </a:defRPr>
            </a:pPr>
            <a:r>
              <a:t>AI UNIT*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022592" y="3246120"/>
            <a:ext cx="0" cy="475488"/>
          </a:xfrm>
          <a:prstGeom prst="line">
            <a:avLst/>
          </a:prstGeom>
          <a:ln w="25400">
            <a:solidFill>
              <a:srgbClr val="BD9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8357616" y="2414016"/>
            <a:ext cx="1965960" cy="777240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25400">
            <a:solidFill>
              <a:srgbClr val="78E2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67344" y="2633472"/>
            <a:ext cx="1755648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2000" b="1">
                <a:solidFill>
                  <a:srgbClr val="78E2C2"/>
                </a:solidFill>
                <a:latin typeface="Aptos"/>
              </a:defRPr>
            </a:pPr>
            <a:r>
              <a:t>OTHER I/O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9336024" y="3246120"/>
            <a:ext cx="0" cy="475488"/>
          </a:xfrm>
          <a:prstGeom prst="line">
            <a:avLst/>
          </a:prstGeom>
          <a:ln w="25400">
            <a:solidFill>
              <a:srgbClr val="78E2C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2377440" y="3712463"/>
            <a:ext cx="6949440" cy="0"/>
          </a:xfrm>
          <a:prstGeom prst="line">
            <a:avLst/>
          </a:prstGeom>
          <a:ln w="38100">
            <a:solidFill>
              <a:srgbClr val="67DA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297680" y="3922776"/>
            <a:ext cx="361188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600" b="1">
                <a:solidFill>
                  <a:srgbClr val="67DAF0"/>
                </a:solidFill>
                <a:latin typeface="Aptos"/>
              </a:defRPr>
            </a:pPr>
            <a:r>
              <a:t>INTERCONNECT / BUS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4128" y="5129784"/>
            <a:ext cx="10131552" cy="6309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600" b="0">
                <a:solidFill>
                  <a:srgbClr val="F7FAFC"/>
                </a:solidFill>
                <a:latin typeface="Aptos"/>
              </a:defRPr>
            </a:pPr>
            <a:r>
              <a:t>PHONE: often integrated SoC with many functions on one chip.  PC: components may be integrated, separate, or upgradeable.  *If present.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Phone versus desktop/laptop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The major jobs are similar. Packaging, cooling, power budgets, and repairability differ.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11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8952" y="1956816"/>
            <a:ext cx="5138928" cy="328269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23544" y="2148840"/>
            <a:ext cx="59436" cy="2898648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78992" y="2157984"/>
            <a:ext cx="457200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900" b="1">
                <a:solidFill>
                  <a:srgbClr val="67DAF0"/>
                </a:solidFill>
                <a:latin typeface="Aptos"/>
              </a:defRPr>
            </a:pPr>
            <a:r>
              <a:t>SMARTPHONE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8992" y="2660904"/>
            <a:ext cx="4572000" cy="2450591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High integration; limited space and battery; radios, cameras, sensors, display, and SoC packed tightly. Most parts not designed for casual upgrades.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17336" y="1956816"/>
            <a:ext cx="5303520" cy="328269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81928" y="2148840"/>
            <a:ext cx="59436" cy="2898648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37376" y="2157984"/>
            <a:ext cx="473659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900" b="1">
                <a:solidFill>
                  <a:srgbClr val="FFC547"/>
                </a:solidFill>
                <a:latin typeface="Aptos"/>
              </a:defRPr>
            </a:pPr>
            <a:r>
              <a:t>PC / LAPTOP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7376" y="2660904"/>
            <a:ext cx="4736592" cy="2450591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Often larger thermal and power budgets; display and input may be separate; RAM/storage/graphics can be more or less replaceable depending on model.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8408" y="5495544"/>
            <a:ext cx="10131552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700" b="1">
                <a:solidFill>
                  <a:srgbClr val="78E2C2"/>
                </a:solidFill>
                <a:latin typeface="Aptos"/>
              </a:defRPr>
            </a:pPr>
            <a:r>
              <a:t>Don’t assume every phone or computer has the same internal layout.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The operating system is software, not a chip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The OS helps programs use hardware safely and consistently.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" y="1947672"/>
            <a:ext cx="10607040" cy="987552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25400">
            <a:solidFill>
              <a:srgbClr val="FFC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33271" y="2167128"/>
            <a:ext cx="2359152" cy="4206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1">
                <a:solidFill>
                  <a:srgbClr val="FFC547"/>
                </a:solidFill>
                <a:latin typeface="Aptos"/>
              </a:defRPr>
            </a:pPr>
            <a:r>
              <a:t>APPLICATION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2176272"/>
            <a:ext cx="731520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Camera, browser, music player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" y="3191256"/>
            <a:ext cx="10607040" cy="987552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25400">
            <a:solidFill>
              <a:srgbClr val="67D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33271" y="3410712"/>
            <a:ext cx="2359152" cy="4206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1">
                <a:solidFill>
                  <a:srgbClr val="67DAF0"/>
                </a:solidFill>
                <a:latin typeface="Aptos"/>
              </a:defRPr>
            </a:pPr>
            <a:r>
              <a:t>OS + DRIVERS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3419856"/>
            <a:ext cx="731520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Services, permissions, memory and device access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" y="4434840"/>
            <a:ext cx="10607040" cy="987552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25400">
            <a:solidFill>
              <a:srgbClr val="78E2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33271" y="4654296"/>
            <a:ext cx="2359152" cy="4206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1">
                <a:solidFill>
                  <a:srgbClr val="78E2C2"/>
                </a:solidFill>
                <a:latin typeface="Aptos"/>
              </a:defRPr>
            </a:pPr>
            <a:r>
              <a:t>HARDWARE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4663440"/>
            <a:ext cx="731520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CPU, sensors, storage, radios, display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0392" y="5824728"/>
            <a:ext cx="105156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400" b="0">
                <a:solidFill>
                  <a:srgbClr val="BAC9D8"/>
                </a:solidFill>
                <a:latin typeface="Aptos"/>
              </a:defRPr>
            </a:pPr>
            <a:r>
              <a:t>Android, Windows, macOS, iOS, and Linux differ in implementation but all manage software/hardware interaction.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Inputs and outputs: how the world meets the device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“Inside the computer” also includes components that sense and present information.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13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512" y="2011680"/>
            <a:ext cx="5321808" cy="297180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2103" y="2203704"/>
            <a:ext cx="59436" cy="2587752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87552" y="2212848"/>
            <a:ext cx="475488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900" b="1">
                <a:solidFill>
                  <a:srgbClr val="67DAF0"/>
                </a:solidFill>
                <a:latin typeface="Aptos"/>
              </a:defRPr>
            </a:pPr>
            <a:r>
              <a:t>INPUTS: SENSE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7552" y="2715768"/>
            <a:ext cx="4754880" cy="21396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900" b="0">
                <a:solidFill>
                  <a:srgbClr val="F7FAFC"/>
                </a:solidFill>
                <a:latin typeface="Aptos"/>
              </a:defRPr>
            </a:pPr>
            <a:r>
              <a:t>Touch • camera • microphone • accelerometer • keyboard • mouse • buttons • motion sensors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9632" y="2011680"/>
            <a:ext cx="5321808" cy="297180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64224" y="2203704"/>
            <a:ext cx="59436" cy="258775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9672" y="2212848"/>
            <a:ext cx="475488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900" b="1">
                <a:solidFill>
                  <a:srgbClr val="FFC547"/>
                </a:solidFill>
                <a:latin typeface="Aptos"/>
              </a:defRPr>
            </a:pPr>
            <a:r>
              <a:t>OUTPUTS: PRESENT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9672" y="2715768"/>
            <a:ext cx="4754880" cy="21396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900" b="0">
                <a:solidFill>
                  <a:srgbClr val="F7FAFC"/>
                </a:solidFill>
                <a:latin typeface="Aptos"/>
              </a:defRPr>
            </a:pPr>
            <a:r>
              <a:t>Display • speakers • vibration motor • indicator lights • external display • other actuators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422392"/>
            <a:ext cx="10332720" cy="521207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900" b="1">
                <a:solidFill>
                  <a:srgbClr val="78E2C2"/>
                </a:solidFill>
                <a:latin typeface="Aptos"/>
              </a:defRPr>
            </a:pPr>
            <a:r>
              <a:t>Try it: name two inputs and two outputs of the phone or computer you use most.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Camera: light becomes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A camera is a system, not just a lens.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14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1207" y="2359152"/>
            <a:ext cx="2057400" cy="1353312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25400">
            <a:solidFill>
              <a:srgbClr val="FFC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0936" y="2642616"/>
            <a:ext cx="1837943" cy="28346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800" b="1">
                <a:solidFill>
                  <a:srgbClr val="FFC547"/>
                </a:solidFill>
                <a:latin typeface="Aptos"/>
              </a:defRPr>
            </a:pPr>
            <a:r>
              <a:t>LIGHT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" y="3090672"/>
            <a:ext cx="1847088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200" b="0">
                <a:solidFill>
                  <a:srgbClr val="F7FAFC"/>
                </a:solidFill>
                <a:latin typeface="Aptos"/>
              </a:defRPr>
            </a:pPr>
            <a:r>
              <a:t>Scene + optics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606039" y="3017520"/>
            <a:ext cx="219457" cy="0"/>
          </a:xfrm>
          <a:prstGeom prst="line">
            <a:avLst/>
          </a:prstGeom>
          <a:ln w="38100">
            <a:solidFill>
              <a:srgbClr val="FFC5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880360" y="2359152"/>
            <a:ext cx="2057400" cy="1353312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25400">
            <a:solidFill>
              <a:srgbClr val="67D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990088" y="2642616"/>
            <a:ext cx="1837943" cy="28346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800" b="1">
                <a:solidFill>
                  <a:srgbClr val="67DAF0"/>
                </a:solidFill>
                <a:latin typeface="Aptos"/>
              </a:defRPr>
            </a:pPr>
            <a:r>
              <a:t>SENSOR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80944" y="3090672"/>
            <a:ext cx="1847088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200" b="0">
                <a:solidFill>
                  <a:srgbClr val="F7FAFC"/>
                </a:solidFill>
                <a:latin typeface="Aptos"/>
              </a:defRPr>
            </a:pPr>
            <a:r>
              <a:t>Measures light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965192" y="3017520"/>
            <a:ext cx="219456" cy="0"/>
          </a:xfrm>
          <a:prstGeom prst="line">
            <a:avLst/>
          </a:prstGeom>
          <a:ln w="38100">
            <a:solidFill>
              <a:srgbClr val="67DA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5239512" y="2359152"/>
            <a:ext cx="2057400" cy="1353312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25400">
            <a:solidFill>
              <a:srgbClr val="BD9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49240" y="2642616"/>
            <a:ext cx="1837943" cy="28346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800" b="1">
                <a:solidFill>
                  <a:srgbClr val="BD9DFF"/>
                </a:solidFill>
                <a:latin typeface="Aptos"/>
              </a:defRPr>
            </a:pPr>
            <a:r>
              <a:t>PROCESS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40096" y="3090672"/>
            <a:ext cx="1847088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200" b="0">
                <a:solidFill>
                  <a:srgbClr val="F7FAFC"/>
                </a:solidFill>
                <a:latin typeface="Aptos"/>
              </a:defRPr>
            </a:pPr>
            <a:r>
              <a:t>Image pipeline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324344" y="3017520"/>
            <a:ext cx="219456" cy="0"/>
          </a:xfrm>
          <a:prstGeom prst="line">
            <a:avLst/>
          </a:prstGeom>
          <a:ln w="38100">
            <a:solidFill>
              <a:srgbClr val="BD9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7598664" y="2359152"/>
            <a:ext cx="2057400" cy="1353312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25400">
            <a:solidFill>
              <a:srgbClr val="78E2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08392" y="2642616"/>
            <a:ext cx="1837943" cy="28346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800" b="1">
                <a:solidFill>
                  <a:srgbClr val="78E2C2"/>
                </a:solidFill>
                <a:latin typeface="Aptos"/>
              </a:defRPr>
            </a:pPr>
            <a:r>
              <a:t>MEMORY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99248" y="3090672"/>
            <a:ext cx="1847088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200" b="0">
                <a:solidFill>
                  <a:srgbClr val="F7FAFC"/>
                </a:solidFill>
                <a:latin typeface="Aptos"/>
              </a:defRPr>
            </a:pPr>
            <a:r>
              <a:t>Working data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9683496" y="3017520"/>
            <a:ext cx="219456" cy="0"/>
          </a:xfrm>
          <a:prstGeom prst="line">
            <a:avLst/>
          </a:prstGeom>
          <a:ln w="38100">
            <a:solidFill>
              <a:srgbClr val="78E2C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9957816" y="2359152"/>
            <a:ext cx="2057400" cy="1353312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25400">
            <a:solidFill>
              <a:srgbClr val="FFC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067544" y="2642616"/>
            <a:ext cx="1837943" cy="28346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800" b="1">
                <a:solidFill>
                  <a:srgbClr val="FFC547"/>
                </a:solidFill>
                <a:latin typeface="Aptos"/>
              </a:defRPr>
            </a:pPr>
            <a:r>
              <a:t>STORAGE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3090672"/>
            <a:ext cx="1847088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200" b="0">
                <a:solidFill>
                  <a:srgbClr val="F7FAFC"/>
                </a:solidFill>
                <a:latin typeface="Aptos"/>
              </a:defRPr>
            </a:pPr>
            <a:r>
              <a:t>Saved photo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86384" y="4224528"/>
            <a:ext cx="10652760" cy="109728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50976" y="4416552"/>
            <a:ext cx="59436" cy="713232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106424" y="4407408"/>
            <a:ext cx="2395728" cy="822959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700" b="1">
                <a:solidFill>
                  <a:srgbClr val="67DAF0"/>
                </a:solidFill>
                <a:latin typeface="Aptos"/>
              </a:defRPr>
            </a:pPr>
            <a:r>
              <a:t>SOFTWARE MATTERS TOO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93592" y="4370832"/>
            <a:ext cx="7488936" cy="87782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600" b="0">
                <a:solidFill>
                  <a:srgbClr val="F7FAFC"/>
                </a:solidFill>
                <a:latin typeface="Aptos"/>
              </a:defRPr>
            </a:pPr>
            <a:r>
              <a:t>The camera app and OS coordinate permissions, preview, capture, processing, and saving.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2688" y="5650992"/>
            <a:ext cx="10378440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400" b="0">
                <a:solidFill>
                  <a:srgbClr val="BAC9D8"/>
                </a:solidFill>
                <a:latin typeface="Aptos"/>
              </a:defRPr>
            </a:pPr>
            <a:r>
              <a:t>Note: processing and buffering order differs by device; this is a conceptual path, not a precise timing trace.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How your device connects beyond itself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Hardware contains radios and antennas; remote services usually live elsewhere.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8952" y="1956816"/>
            <a:ext cx="3410712" cy="308152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23544" y="2148840"/>
            <a:ext cx="59436" cy="2697480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78992" y="2157984"/>
            <a:ext cx="2843784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100" b="1">
                <a:solidFill>
                  <a:srgbClr val="67DAF0"/>
                </a:solidFill>
                <a:latin typeface="Aptos"/>
              </a:defRPr>
            </a:pPr>
            <a:r>
              <a:t>WI-FI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8992" y="2660904"/>
            <a:ext cx="2843784" cy="22494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Connects through a compatible local wireless network and its infrastructure.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70832" y="1956816"/>
            <a:ext cx="3410712" cy="308152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535424" y="2148840"/>
            <a:ext cx="59436" cy="2697480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90872" y="2157984"/>
            <a:ext cx="2843784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100" b="1">
                <a:solidFill>
                  <a:srgbClr val="FFC547"/>
                </a:solidFill>
                <a:latin typeface="Aptos"/>
              </a:defRPr>
            </a:pPr>
            <a:r>
              <a:t>CELLULAR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60904"/>
            <a:ext cx="2843784" cy="22494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Uses mobile radio infrastructure and service, where available.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973568" y="1956816"/>
            <a:ext cx="3410712" cy="308152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8160" y="2148840"/>
            <a:ext cx="59436" cy="2697480"/>
          </a:xfrm>
          <a:prstGeom prst="rect">
            <a:avLst/>
          </a:prstGeom>
          <a:solidFill>
            <a:srgbClr val="78E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93608" y="2157984"/>
            <a:ext cx="2843784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78E2C2"/>
                </a:solidFill>
                <a:latin typeface="Aptos"/>
              </a:defRPr>
            </a:pPr>
            <a:r>
              <a:t>BLUETOOTH / GNSS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93608" y="2660904"/>
            <a:ext cx="2843784" cy="22494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600" b="0">
                <a:solidFill>
                  <a:srgbClr val="F7FAFC"/>
                </a:solidFill>
                <a:latin typeface="Aptos"/>
              </a:defRPr>
            </a:pPr>
            <a:r>
              <a:t>Bluetooth connects nearby devices; GNSS receives satellite signals for positioning.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" y="5404104"/>
            <a:ext cx="10561320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700" b="1">
                <a:solidFill>
                  <a:srgbClr val="FF8792"/>
                </a:solidFill>
                <a:latin typeface="Aptos"/>
              </a:defRPr>
            </a:pPr>
            <a:r>
              <a:t>A strong radio signal is not proof that every app, server, or network dependency is healthy.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The hidden constraint: power and heat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Higher performance can draw more power and create more heat.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16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1984248"/>
            <a:ext cx="5303520" cy="287121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112" y="2176272"/>
            <a:ext cx="59436" cy="2487168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2185416"/>
            <a:ext cx="473659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900" b="1">
                <a:solidFill>
                  <a:srgbClr val="FFC547"/>
                </a:solidFill>
                <a:latin typeface="Aptos"/>
              </a:defRPr>
            </a:pPr>
            <a:r>
              <a:t>POWER SYSTEM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2688336"/>
            <a:ext cx="4736592" cy="20391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Battery / adapter supplies energy. Power-management circuitry distributes and regulates it.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0488" y="1984248"/>
            <a:ext cx="5303520" cy="287121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55079" y="2176272"/>
            <a:ext cx="59436" cy="2487168"/>
          </a:xfrm>
          <a:prstGeom prst="rect">
            <a:avLst/>
          </a:prstGeom>
          <a:solidFill>
            <a:srgbClr val="FF87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0527" y="2185416"/>
            <a:ext cx="473659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900" b="1">
                <a:solidFill>
                  <a:srgbClr val="FF8792"/>
                </a:solidFill>
                <a:latin typeface="Aptos"/>
              </a:defRPr>
            </a:pPr>
            <a:r>
              <a:t>THERMAL SYSTEM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0527" y="2688336"/>
            <a:ext cx="4736592" cy="20391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Heat moves through the enclosure, cooling structures, fans (on some PCs), and the environment.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8" y="5166360"/>
            <a:ext cx="10725912" cy="667512"/>
          </a:xfrm>
          <a:prstGeom prst="roundRect">
            <a:avLst>
              <a:gd name="adj" fmla="val 12000"/>
            </a:avLst>
          </a:prstGeom>
          <a:solidFill>
            <a:srgbClr val="172A42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87552" y="5276088"/>
            <a:ext cx="1019556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800" b="1">
                <a:solidFill>
                  <a:srgbClr val="FF8792"/>
                </a:solidFill>
                <a:latin typeface="Aptos"/>
              </a:defRPr>
            </a:pPr>
            <a:r>
              <a:t>Safety: do not open, puncture, bend, heat, or remove device batteries for this lesson.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Follow one photo through the whole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Now connect all the pieces: it is not “just the camera.”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17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975104"/>
            <a:ext cx="3529584" cy="13167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9050">
            <a:solidFill>
              <a:srgbClr val="FFC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2176272"/>
            <a:ext cx="329184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1">
                <a:solidFill>
                  <a:srgbClr val="FFC547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6152" y="2148840"/>
            <a:ext cx="2779776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F7FAFC"/>
                </a:solidFill>
                <a:latin typeface="Aptos"/>
              </a:defRPr>
            </a:pPr>
            <a:r>
              <a:t>YOU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25295" y="2642616"/>
            <a:ext cx="2770632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BAC9D8"/>
                </a:solidFill>
                <a:latin typeface="Aptos"/>
              </a:defRPr>
            </a:pPr>
            <a:r>
              <a:t>choose the moment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98848" y="1975104"/>
            <a:ext cx="3529584" cy="13167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9050">
            <a:solidFill>
              <a:srgbClr val="67D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17720" y="2176272"/>
            <a:ext cx="329184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1">
                <a:solidFill>
                  <a:srgbClr val="67DAF0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6632" y="2148840"/>
            <a:ext cx="2779776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F7FAFC"/>
                </a:solidFill>
                <a:latin typeface="Aptos"/>
              </a:defRPr>
            </a:pPr>
            <a:r>
              <a:t>CAMERA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65776" y="2642616"/>
            <a:ext cx="2770632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BAC9D8"/>
                </a:solidFill>
                <a:latin typeface="Aptos"/>
              </a:defRPr>
            </a:pPr>
            <a:r>
              <a:t>senses light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339328" y="1975104"/>
            <a:ext cx="3529584" cy="13167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9050">
            <a:solidFill>
              <a:srgbClr val="78E2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58200" y="2176272"/>
            <a:ext cx="329184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1">
                <a:solidFill>
                  <a:srgbClr val="78E2C2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7112" y="2148840"/>
            <a:ext cx="2779776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F7FAFC"/>
                </a:solidFill>
                <a:latin typeface="Aptos"/>
              </a:defRPr>
            </a:pPr>
            <a:r>
              <a:t>SoC / SOFTWARE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06256" y="2642616"/>
            <a:ext cx="2770632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BAC9D8"/>
                </a:solidFill>
                <a:latin typeface="Aptos"/>
              </a:defRPr>
            </a:pPr>
            <a:r>
              <a:t>processes pixels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" y="3584448"/>
            <a:ext cx="3529584" cy="13167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9050">
            <a:solidFill>
              <a:srgbClr val="FFC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7240" y="3785615"/>
            <a:ext cx="329184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1">
                <a:solidFill>
                  <a:srgbClr val="FFC547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6152" y="3758184"/>
            <a:ext cx="2779776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F7FAFC"/>
                </a:solidFill>
                <a:latin typeface="Aptos"/>
              </a:defRPr>
            </a:pPr>
            <a:r>
              <a:t>RAM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25295" y="4251960"/>
            <a:ext cx="2770632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BAC9D8"/>
                </a:solidFill>
                <a:latin typeface="Aptos"/>
              </a:defRPr>
            </a:pPr>
            <a:r>
              <a:t>holds working data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498848" y="3584448"/>
            <a:ext cx="3529584" cy="13167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9050">
            <a:solidFill>
              <a:srgbClr val="67D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617720" y="3785615"/>
            <a:ext cx="329184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1">
                <a:solidFill>
                  <a:srgbClr val="67DAF0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56632" y="3758184"/>
            <a:ext cx="2779776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F7FAFC"/>
                </a:solidFill>
                <a:latin typeface="Aptos"/>
              </a:defRPr>
            </a:pPr>
            <a:r>
              <a:t>STORAGE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65776" y="4251960"/>
            <a:ext cx="2770632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BAC9D8"/>
                </a:solidFill>
                <a:latin typeface="Aptos"/>
              </a:defRPr>
            </a:pPr>
            <a:r>
              <a:t>keeps the file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339328" y="3584448"/>
            <a:ext cx="3529584" cy="13167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9050">
            <a:solidFill>
              <a:srgbClr val="78E2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58200" y="3785615"/>
            <a:ext cx="329184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1">
                <a:solidFill>
                  <a:srgbClr val="78E2C2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97112" y="3758184"/>
            <a:ext cx="2779776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F7FAFC"/>
                </a:solidFill>
                <a:latin typeface="Aptos"/>
              </a:defRPr>
            </a:pPr>
            <a:r>
              <a:t>DISPLAY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06256" y="4251960"/>
            <a:ext cx="2770632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BAC9D8"/>
                </a:solidFill>
                <a:latin typeface="Aptos"/>
              </a:defRPr>
            </a:pPr>
            <a:r>
              <a:t>shows the result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58952" y="5669280"/>
            <a:ext cx="10698480" cy="4206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600" b="1">
                <a:solidFill>
                  <a:srgbClr val="BD9DFF"/>
                </a:solidFill>
                <a:latin typeface="Aptos"/>
              </a:defRPr>
            </a:pPr>
            <a:r>
              <a:t>The exact pipeline differs; the useful question is what each component contributes to the outcome.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Hardware problems can look like software problems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A symptom points to possibilities, not a guaranteed diagnosis.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512" y="1901952"/>
            <a:ext cx="10844784" cy="8595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2084831"/>
            <a:ext cx="309067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1">
                <a:solidFill>
                  <a:srgbClr val="FFC547"/>
                </a:solidFill>
                <a:latin typeface="Aptos"/>
              </a:defRPr>
            </a:pPr>
            <a:r>
              <a:t>“My app freezes.”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96512" y="2039112"/>
            <a:ext cx="7123176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F7FAFC"/>
                </a:solidFill>
                <a:latin typeface="Aptos"/>
              </a:defRPr>
            </a:pPr>
            <a:r>
              <a:t>RAM pressure, storage, CPU load, OS/app bug, or network wait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7512" y="2871216"/>
            <a:ext cx="10844784" cy="8595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054096"/>
            <a:ext cx="309067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1">
                <a:solidFill>
                  <a:srgbClr val="67DAF0"/>
                </a:solidFill>
                <a:latin typeface="Aptos"/>
              </a:defRPr>
            </a:pPr>
            <a:r>
              <a:t>“My video call breaks up.”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96512" y="3008376"/>
            <a:ext cx="7123176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F7FAFC"/>
                </a:solidFill>
                <a:latin typeface="Aptos"/>
              </a:defRPr>
            </a:pPr>
            <a:r>
              <a:t>Radio/network conditions, app, microphone, server, or device load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7512" y="3840480"/>
            <a:ext cx="10844784" cy="8595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023360"/>
            <a:ext cx="309067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1">
                <a:solidFill>
                  <a:srgbClr val="FF8792"/>
                </a:solidFill>
                <a:latin typeface="Aptos"/>
              </a:defRPr>
            </a:pPr>
            <a:r>
              <a:t>“My phone gets hot.”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96512" y="3977639"/>
            <a:ext cx="7123176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F7FAFC"/>
                </a:solidFill>
                <a:latin typeface="Aptos"/>
              </a:defRPr>
            </a:pPr>
            <a:r>
              <a:t>Demanding workload, environment, charging, or fault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7512" y="4809744"/>
            <a:ext cx="10844784" cy="8595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4992624"/>
            <a:ext cx="309067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1">
                <a:solidFill>
                  <a:srgbClr val="78E2C2"/>
                </a:solidFill>
                <a:latin typeface="Aptos"/>
              </a:defRPr>
            </a:pPr>
            <a:r>
              <a:t>“My photos will not save.”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96512" y="4946904"/>
            <a:ext cx="7123176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F7FAFC"/>
                </a:solidFill>
                <a:latin typeface="Aptos"/>
              </a:defRPr>
            </a:pPr>
            <a:r>
              <a:t>Storage capacity, permission, app, or file system issue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" y="5998464"/>
            <a:ext cx="1033272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Avoid confident diagnoses from one observation. Test safe, distinguishable hypotheses.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Great design involves tradeoffs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There is no single “best” device for every human need.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19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512" y="1938528"/>
            <a:ext cx="3474720" cy="315468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2103" y="2130552"/>
            <a:ext cx="59436" cy="277063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87552" y="2139696"/>
            <a:ext cx="2907791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FFC547"/>
                </a:solidFill>
                <a:latin typeface="Aptos"/>
              </a:defRPr>
            </a:pPr>
            <a:r>
              <a:t>BATTERY vs SPEED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7552" y="2642616"/>
            <a:ext cx="2907791" cy="23225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Fast chips may require more power; efficient designs try to deliver useful work per watt.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1688" y="1938528"/>
            <a:ext cx="3474720" cy="315468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526279" y="2130552"/>
            <a:ext cx="59436" cy="2770632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81727" y="2139696"/>
            <a:ext cx="2907791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67DAF0"/>
                </a:solidFill>
                <a:latin typeface="Aptos"/>
              </a:defRPr>
            </a:pPr>
            <a:r>
              <a:t>SIZE vs COOLING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81727" y="2642616"/>
            <a:ext cx="2907791" cy="23225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Thin devices have less room to move heat; sustained workloads can behave differently.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28431" y="1938528"/>
            <a:ext cx="3474720" cy="315468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93023" y="2130552"/>
            <a:ext cx="59436" cy="2770632"/>
          </a:xfrm>
          <a:prstGeom prst="rect">
            <a:avLst/>
          </a:prstGeom>
          <a:solidFill>
            <a:srgbClr val="78E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48471" y="2139696"/>
            <a:ext cx="2907791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78E2C2"/>
                </a:solidFill>
                <a:latin typeface="Aptos"/>
              </a:defRPr>
            </a:pPr>
            <a:r>
              <a:t>COST vs ACCESS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8471" y="2642616"/>
            <a:ext cx="2907791" cy="23225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More hardware costs money; the right design fits real needs, budget, repair, and longevity.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8952" y="5404104"/>
            <a:ext cx="10716768" cy="6309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800" b="1">
                <a:solidFill>
                  <a:srgbClr val="BD9DFF"/>
                </a:solidFill>
                <a:latin typeface="Aptos"/>
              </a:defRPr>
            </a:pPr>
            <a:r>
              <a:t>Builder question: for a low-cost school device, what experience should work reliably FIRST?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TRY IT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YOUR ACTIVITY: draw an imaginary device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Paper + pencil is enough. Do not disassemble real electronics.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20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1911095"/>
            <a:ext cx="6967728" cy="36027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50392" y="2103120"/>
            <a:ext cx="59436" cy="3218688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2112264"/>
            <a:ext cx="640080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000" b="1">
                <a:solidFill>
                  <a:srgbClr val="67DAF0"/>
                </a:solidFill>
                <a:latin typeface="Aptos"/>
              </a:defRPr>
            </a:pPr>
            <a:r>
              <a:t>DRAW A LARGE RECTANGLE AND LABEL 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615184"/>
            <a:ext cx="6400800" cy="2770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A. Human goal (top)</a:t>
            </a:r>
          </a:p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B. CPU / processing</a:t>
            </a:r>
          </a:p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C. RAM / working memory</a:t>
            </a:r>
          </a:p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D. Flash or SSD / saved files</a:t>
            </a:r>
          </a:p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E. Screen / input</a:t>
            </a:r>
          </a:p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F. Connection / radio</a:t>
            </a:r>
          </a:p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G. Battery or wall power</a:t>
            </a:r>
          </a:p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H. ONE arrow explaining how data moves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82127" y="1911095"/>
            <a:ext cx="3611880" cy="36027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46719" y="2103120"/>
            <a:ext cx="59436" cy="3218688"/>
          </a:xfrm>
          <a:prstGeom prst="rect">
            <a:avLst/>
          </a:prstGeom>
          <a:solidFill>
            <a:srgbClr val="78E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02167" y="2112264"/>
            <a:ext cx="304495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78E2C2"/>
                </a:solidFill>
                <a:latin typeface="Aptos"/>
              </a:defRPr>
            </a:pPr>
            <a:r>
              <a:t>SUCCESS CHECK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02167" y="2615184"/>
            <a:ext cx="3044952" cy="2770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Can someone else look at your drawing and say what each part contributes?</a:t>
            </a:r>
          </a:p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</a:p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Unknown answer? Write “?” and continue.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9264" y="5833872"/>
            <a:ext cx="10168128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700" b="1">
                <a:solidFill>
                  <a:srgbClr val="FFC547"/>
                </a:solidFill>
                <a:latin typeface="Aptos"/>
              </a:defRPr>
            </a:pPr>
            <a:r>
              <a:t>PAUSE HERE and draw for 5 minutes before swiping.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CORE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Worked example: an imaginary study device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Compare this to your own diagram. It does not need to match.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21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1892807"/>
            <a:ext cx="6858000" cy="3849624"/>
          </a:xfrm>
          <a:prstGeom prst="roundRect">
            <a:avLst>
              <a:gd name="adj" fmla="val 12000"/>
            </a:avLst>
          </a:prstGeom>
          <a:solidFill>
            <a:srgbClr val="172A42"/>
          </a:solidFill>
          <a:ln w="25400">
            <a:solidFill>
              <a:srgbClr val="67D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078992" y="2221992"/>
            <a:ext cx="2770632" cy="740664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16510">
            <a:solidFill>
              <a:srgbClr val="67D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52144" y="2404872"/>
            <a:ext cx="260604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700" b="1">
                <a:solidFill>
                  <a:srgbClr val="67DAF0"/>
                </a:solidFill>
                <a:latin typeface="Aptos"/>
              </a:defRPr>
            </a:pPr>
            <a:r>
              <a:t>DISPLAY / TOUCH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24528" y="2221992"/>
            <a:ext cx="2770632" cy="740664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16510">
            <a:solidFill>
              <a:srgbClr val="FFC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297680" y="2404872"/>
            <a:ext cx="260604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700" b="1">
                <a:solidFill>
                  <a:srgbClr val="FFC547"/>
                </a:solidFill>
                <a:latin typeface="Aptos"/>
              </a:defRPr>
            </a:pPr>
            <a:r>
              <a:t>CPU / GPU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78992" y="3255264"/>
            <a:ext cx="2770632" cy="740664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16510">
            <a:solidFill>
              <a:srgbClr val="78E2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52144" y="3438144"/>
            <a:ext cx="260604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700" b="1">
                <a:solidFill>
                  <a:srgbClr val="78E2C2"/>
                </a:solidFill>
                <a:latin typeface="Aptos"/>
              </a:defRPr>
            </a:pPr>
            <a:r>
              <a:t>RAM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24528" y="3255264"/>
            <a:ext cx="2770632" cy="740664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16510">
            <a:solidFill>
              <a:srgbClr val="BD9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297680" y="3438144"/>
            <a:ext cx="260604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700" b="1">
                <a:solidFill>
                  <a:srgbClr val="BD9DFF"/>
                </a:solidFill>
                <a:latin typeface="Aptos"/>
              </a:defRPr>
            </a:pPr>
            <a:r>
              <a:t>STORAGE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78992" y="4288536"/>
            <a:ext cx="2770632" cy="740664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16510">
            <a:solidFill>
              <a:srgbClr val="67D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52144" y="4471416"/>
            <a:ext cx="260604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700" b="1">
                <a:solidFill>
                  <a:srgbClr val="67DAF0"/>
                </a:solidFill>
                <a:latin typeface="Aptos"/>
              </a:defRPr>
            </a:pPr>
            <a:r>
              <a:t>RADIO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224528" y="4288536"/>
            <a:ext cx="2770632" cy="740664"/>
          </a:xfrm>
          <a:prstGeom prst="roundRect">
            <a:avLst>
              <a:gd name="adj" fmla="val 12000"/>
            </a:avLst>
          </a:prstGeom>
          <a:solidFill>
            <a:srgbClr val="0B1322"/>
          </a:solidFill>
          <a:ln w="16510">
            <a:solidFill>
              <a:srgbClr val="FFC5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297680" y="4471416"/>
            <a:ext cx="260604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700" b="1">
                <a:solidFill>
                  <a:srgbClr val="FFC547"/>
                </a:solidFill>
                <a:latin typeface="Aptos"/>
              </a:defRPr>
            </a:pPr>
            <a:r>
              <a:t>BATTERY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90688" y="1892807"/>
            <a:ext cx="3675887" cy="3849624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955279" y="2084831"/>
            <a:ext cx="59436" cy="3465576"/>
          </a:xfrm>
          <a:prstGeom prst="rect">
            <a:avLst/>
          </a:prstGeom>
          <a:solidFill>
            <a:srgbClr val="78E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10727" y="2093976"/>
            <a:ext cx="3108959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1">
                <a:solidFill>
                  <a:srgbClr val="78E2C2"/>
                </a:solidFill>
                <a:latin typeface="Aptos"/>
              </a:defRPr>
            </a:pPr>
            <a:r>
              <a:t>EXPLAIN A LESSON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10727" y="2596896"/>
            <a:ext cx="3108959" cy="30175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600" b="0">
                <a:solidFill>
                  <a:srgbClr val="F7FAFC"/>
                </a:solidFill>
                <a:latin typeface="Aptos"/>
              </a:defRPr>
            </a:pPr>
            <a:r>
              <a:t>A learner taps an assignment. The app and OS run instructions on the CPU, use RAM for active data, load saved materials, draw the screen, and may use Wi-Fi to reach the class portal.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TRY IT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Optional phone path: inspect safely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No paid apps or developer settings required; do not share screenshots of private data.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22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" y="1938528"/>
            <a:ext cx="3483864" cy="342900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41247" y="2130552"/>
            <a:ext cx="59436" cy="3044952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96695" y="2139696"/>
            <a:ext cx="2916936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67DAF0"/>
                </a:solidFill>
                <a:latin typeface="Aptos"/>
              </a:defRPr>
            </a:pPr>
            <a:r>
              <a:t>1. DEVICE INFORMATION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6695" y="2642616"/>
            <a:ext cx="2916936" cy="2596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Find the operating system/version and model using Settings/About (wording varies). Record only the component concepts.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70832" y="1938528"/>
            <a:ext cx="3483864" cy="342900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535424" y="2130552"/>
            <a:ext cx="59436" cy="3044952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90872" y="2139696"/>
            <a:ext cx="2916936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FFC547"/>
                </a:solidFill>
                <a:latin typeface="Aptos"/>
              </a:defRPr>
            </a:pPr>
            <a:r>
              <a:t>2. STORAGE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42616"/>
            <a:ext cx="2916936" cy="2596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Find the storage usage overview. Why does saving a video use storage, not just RAM?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5008" y="1938528"/>
            <a:ext cx="3483864" cy="3429000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229600" y="2130552"/>
            <a:ext cx="59436" cy="3044952"/>
          </a:xfrm>
          <a:prstGeom prst="rect">
            <a:avLst/>
          </a:prstGeom>
          <a:solidFill>
            <a:srgbClr val="78E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85048" y="2139696"/>
            <a:ext cx="2916936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78E2C2"/>
                </a:solidFill>
                <a:latin typeface="Aptos"/>
              </a:defRPr>
            </a:pPr>
            <a:r>
              <a:t>3. BATTERY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5048" y="2642616"/>
            <a:ext cx="2916936" cy="2596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Look for battery usage/health summaries if your device provides them. What costs energy?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3816" y="5687568"/>
            <a:ext cx="1060704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FF8792"/>
                </a:solidFill>
                <a:latin typeface="Aptos"/>
              </a:defRPr>
            </a:pPr>
            <a:r>
              <a:t>Do not post serial numbers, device IDs, accounts, photos, passwords, or personal usage logs.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BD9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BD9DFF"/>
                </a:solidFill>
                <a:latin typeface="Aptos"/>
              </a:defRPr>
            </a:pPr>
            <a:r>
              <a:t>WEEK 04  /  GO DEEPER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Builder challenge: design for an actual person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You have a tight budget. Choose what to prioritize and explain why.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23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4944" y="1938528"/>
            <a:ext cx="10771632" cy="768096"/>
          </a:xfrm>
          <a:prstGeom prst="roundRect">
            <a:avLst>
              <a:gd name="adj" fmla="val 12000"/>
            </a:avLst>
          </a:prstGeom>
          <a:solidFill>
            <a:srgbClr val="172A42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112264"/>
            <a:ext cx="10369296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800" b="1">
                <a:solidFill>
                  <a:srgbClr val="F7FAFC"/>
                </a:solidFill>
                <a:latin typeface="Aptos"/>
              </a:defRPr>
            </a:pPr>
            <a:r>
              <a:t>Choose ONE: student who studies offline  |  gamer  |  remote worker  |  older adult learning basics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9808" y="2926080"/>
            <a:ext cx="5193792" cy="236829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14400" y="3118104"/>
            <a:ext cx="59436" cy="1984248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69848" y="3127248"/>
            <a:ext cx="4626864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FFC547"/>
                </a:solidFill>
                <a:latin typeface="Aptos"/>
              </a:defRPr>
            </a:pPr>
            <a:r>
              <a:t>DRAW YOUR PRIORITIES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9848" y="3630168"/>
            <a:ext cx="4626864" cy="1536191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Which two subsystems matter most? Is battery life more important than maximum speed? How much storage is needed?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2926080"/>
            <a:ext cx="5193792" cy="236829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36792" y="3118104"/>
            <a:ext cx="59436" cy="1984248"/>
          </a:xfrm>
          <a:prstGeom prst="rect">
            <a:avLst/>
          </a:prstGeom>
          <a:solidFill>
            <a:srgbClr val="BD9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3127248"/>
            <a:ext cx="4626864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BD9DFF"/>
                </a:solidFill>
                <a:latin typeface="Aptos"/>
              </a:defRPr>
            </a:pPr>
            <a:r>
              <a:t>DEFEND ONE TRADEOFF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3630168"/>
            <a:ext cx="4626864" cy="1536191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700" b="0">
                <a:solidFill>
                  <a:srgbClr val="F7FAFC"/>
                </a:solidFill>
                <a:latin typeface="Aptos"/>
              </a:defRPr>
            </a:pPr>
            <a:r>
              <a:t>What gets less budget? What failure would harm the user most? How would you test your choice?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6384" y="5650992"/>
            <a:ext cx="1060704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78E2C2"/>
                </a:solidFill>
                <a:latin typeface="Aptos"/>
              </a:defRPr>
            </a:pPr>
            <a:r>
              <a:t>Successful artifact: labeled hardware diagram + 3 sentences explaining your design decision.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BD9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BD9DFF"/>
                </a:solidFill>
                <a:latin typeface="Aptos"/>
              </a:defRPr>
            </a:pPr>
            <a:r>
              <a:t>WEEK 04  /  GO DEEPER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Engineer / Researcher extension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Turn the diagram into testable hypotheses, not unsupported performance claims.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24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2376" y="1837943"/>
            <a:ext cx="10744200" cy="93268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86968" y="2029967"/>
            <a:ext cx="59436" cy="548640"/>
          </a:xfrm>
          <a:prstGeom prst="rect">
            <a:avLst/>
          </a:prstGeom>
          <a:solidFill>
            <a:srgbClr val="78E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42416" y="2020824"/>
            <a:ext cx="2395728" cy="6583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700" b="1">
                <a:solidFill>
                  <a:srgbClr val="78E2C2"/>
                </a:solidFill>
                <a:latin typeface="Aptos"/>
              </a:defRPr>
            </a:pPr>
            <a:r>
              <a:t>MEMORY HIERARCHY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9584" y="1984248"/>
            <a:ext cx="7580375" cy="7132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F7FAFC"/>
                </a:solidFill>
                <a:latin typeface="Aptos"/>
              </a:defRPr>
            </a:pPr>
            <a:r>
              <a:t>What changes when data is served from cache, RAM, or persistent storage?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2376" y="2889503"/>
            <a:ext cx="10744200" cy="93268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86968" y="3081527"/>
            <a:ext cx="59436" cy="548640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42416" y="3072384"/>
            <a:ext cx="2395728" cy="6583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700" b="1">
                <a:solidFill>
                  <a:srgbClr val="67DAF0"/>
                </a:solidFill>
                <a:latin typeface="Aptos"/>
              </a:defRPr>
            </a:pPr>
            <a:r>
              <a:t>INTERFACES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29584" y="3035808"/>
            <a:ext cx="7580375" cy="7132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F7FAFC"/>
                </a:solidFill>
                <a:latin typeface="Aptos"/>
              </a:defRPr>
            </a:pPr>
            <a:r>
              <a:t>Where do signals, interrupts, drivers, and software boundaries appear?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22376" y="3941063"/>
            <a:ext cx="10744200" cy="93268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86968" y="4133087"/>
            <a:ext cx="59436" cy="548640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42416" y="4123944"/>
            <a:ext cx="2395728" cy="6583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700" b="1">
                <a:solidFill>
                  <a:srgbClr val="FFC547"/>
                </a:solidFill>
                <a:latin typeface="Aptos"/>
              </a:defRPr>
            </a:pPr>
            <a:r>
              <a:t>POWER / THERMALS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29584" y="4087368"/>
            <a:ext cx="7580375" cy="7132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F7FAFC"/>
                </a:solidFill>
                <a:latin typeface="Aptos"/>
              </a:defRPr>
            </a:pPr>
            <a:r>
              <a:t>How might sustained load differ from a 2-second burst?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22376" y="4992623"/>
            <a:ext cx="10744200" cy="93268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86968" y="5184647"/>
            <a:ext cx="59436" cy="548640"/>
          </a:xfrm>
          <a:prstGeom prst="rect">
            <a:avLst/>
          </a:prstGeom>
          <a:solidFill>
            <a:srgbClr val="BD9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42416" y="5175503"/>
            <a:ext cx="2395728" cy="6583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700" b="1">
                <a:solidFill>
                  <a:srgbClr val="BD9DFF"/>
                </a:solidFill>
                <a:latin typeface="Aptos"/>
              </a:defRPr>
            </a:pPr>
            <a:r>
              <a:t>EVIDENCE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9584" y="5138927"/>
            <a:ext cx="7580375" cy="7132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F7FAFC"/>
                </a:solidFill>
                <a:latin typeface="Aptos"/>
              </a:defRPr>
            </a:pPr>
            <a:r>
              <a:t>What would you measure before blaming the CPU or adding more RAM?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78E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78E2C2"/>
                </a:solidFill>
                <a:latin typeface="Aptos"/>
              </a:defRPr>
            </a:pPr>
            <a:r>
              <a:t>WEEK 04  /  CHECK LEARNING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Check yourself: four questions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Try answering from memory. The next slide provides explanations.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25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2376" y="1883664"/>
            <a:ext cx="10762488" cy="8595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2121408"/>
            <a:ext cx="10186416" cy="4206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1. A saved photo survives restart. RAM or persistent storage?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2376" y="2880360"/>
            <a:ext cx="10762488" cy="8595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3118104"/>
            <a:ext cx="10186416" cy="4206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2. Is the operating system a physical chip?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2376" y="3877056"/>
            <a:ext cx="10762488" cy="8595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4114800"/>
            <a:ext cx="10186416" cy="4206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3. Does fast Wi-Fi alone guarantee smooth video calls?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2376" y="4873752"/>
            <a:ext cx="10762488" cy="85953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5111496"/>
            <a:ext cx="10186416" cy="4206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0">
                <a:solidFill>
                  <a:srgbClr val="F7FAFC"/>
                </a:solidFill>
                <a:latin typeface="Aptos"/>
              </a:defRPr>
            </a:pPr>
            <a:r>
              <a:t>4. Which parts turn a camera scene into a saved image?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1832" y="5989320"/>
            <a:ext cx="10195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400" b="1">
                <a:solidFill>
                  <a:srgbClr val="FFC547"/>
                </a:solidFill>
                <a:latin typeface="Aptos"/>
              </a:defRPr>
            </a:pPr>
            <a:r>
              <a:t>PAUSE: write your answers before moving on.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78E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78E2C2"/>
                </a:solidFill>
                <a:latin typeface="Aptos"/>
              </a:defRPr>
            </a:pPr>
            <a:r>
              <a:t>WEEK 04  /  CHECK LEARNING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Check yourself: explanations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Knowing WHY matters more than remembering a single word.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26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3232" y="1874519"/>
            <a:ext cx="10771632" cy="88696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0976" y="2075688"/>
            <a:ext cx="2807208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600" b="1">
                <a:solidFill>
                  <a:srgbClr val="BD9DFF"/>
                </a:solidFill>
                <a:latin typeface="Aptos"/>
              </a:defRPr>
            </a:pPr>
            <a:r>
              <a:t>1. PERSISTENT STORAGE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94176" y="2039112"/>
            <a:ext cx="740664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F7FAFC"/>
                </a:solidFill>
                <a:latin typeface="Aptos"/>
              </a:defRPr>
            </a:pPr>
            <a:r>
              <a:t>RAM supports active work; saved photos reside in nonvolatile storage.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13232" y="2889504"/>
            <a:ext cx="10771632" cy="88696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50976" y="3090672"/>
            <a:ext cx="2807208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600" b="1">
                <a:solidFill>
                  <a:srgbClr val="67DAF0"/>
                </a:solidFill>
                <a:latin typeface="Aptos"/>
              </a:defRPr>
            </a:pPr>
            <a:r>
              <a:t>2. NO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94176" y="3054096"/>
            <a:ext cx="740664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F7FAFC"/>
                </a:solidFill>
                <a:latin typeface="Aptos"/>
              </a:defRPr>
            </a:pPr>
            <a:r>
              <a:t>The OS is software that coordinates applications and hardware.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3232" y="3904487"/>
            <a:ext cx="10771632" cy="88696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50976" y="4105656"/>
            <a:ext cx="2807208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600" b="1">
                <a:solidFill>
                  <a:srgbClr val="FFC547"/>
                </a:solidFill>
                <a:latin typeface="Aptos"/>
              </a:defRPr>
            </a:pPr>
            <a:r>
              <a:t>3. 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94176" y="4069080"/>
            <a:ext cx="740664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F7FAFC"/>
                </a:solidFill>
                <a:latin typeface="Aptos"/>
              </a:defRPr>
            </a:pPr>
            <a:r>
              <a:t>Server health, delay, jitter, software, and device resources also matter.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3232" y="4919472"/>
            <a:ext cx="10771632" cy="88696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0976" y="5120640"/>
            <a:ext cx="2807208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600" b="1">
                <a:solidFill>
                  <a:srgbClr val="78E2C2"/>
                </a:solidFill>
                <a:latin typeface="Aptos"/>
              </a:defRPr>
            </a:pPr>
            <a:r>
              <a:t>4. A CHAIN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94176" y="5084064"/>
            <a:ext cx="740664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500" b="0">
                <a:solidFill>
                  <a:srgbClr val="F7FAFC"/>
                </a:solidFill>
                <a:latin typeface="Aptos"/>
              </a:defRPr>
            </a:pPr>
            <a:r>
              <a:t>Sensor + processing + working memory + software + storage + display.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CONTINUE LEARNING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Your next step: choose a deeper path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You can keep learning without buying hardware or opening your device.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27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1911095"/>
            <a:ext cx="3520440" cy="230428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50392" y="2103120"/>
            <a:ext cx="59436" cy="1920240"/>
          </a:xfrm>
          <a:prstGeom prst="rect">
            <a:avLst/>
          </a:prstGeom>
          <a:solidFill>
            <a:srgbClr val="FFC5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2112264"/>
            <a:ext cx="295351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FFC547"/>
                </a:solidFill>
                <a:latin typeface="Aptos"/>
              </a:defRPr>
            </a:pPr>
            <a:r>
              <a:t>EXPLORER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615184"/>
            <a:ext cx="2953512" cy="1472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600" b="0">
                <a:solidFill>
                  <a:srgbClr val="F7FAFC"/>
                </a:solidFill>
                <a:latin typeface="Aptos"/>
              </a:defRPr>
            </a:pPr>
            <a:r>
              <a:t>Teach someone RAM vs storage with a real photo example. Ask them to explain it back.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34256" y="1911095"/>
            <a:ext cx="3520440" cy="230428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498848" y="2103120"/>
            <a:ext cx="59436" cy="1920240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54296" y="2112264"/>
            <a:ext cx="295351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67DAF0"/>
                </a:solidFill>
                <a:latin typeface="Aptos"/>
              </a:defRPr>
            </a:pPr>
            <a:r>
              <a:t>BUILDER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54296" y="2615184"/>
            <a:ext cx="2953512" cy="1472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600" b="0">
                <a:solidFill>
                  <a:srgbClr val="F7FAFC"/>
                </a:solidFill>
                <a:latin typeface="Aptos"/>
              </a:defRPr>
            </a:pPr>
            <a:r>
              <a:t>Pick a device need; refine your blueprint into inputs, compute, memory, connection, and power.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973568" y="1911095"/>
            <a:ext cx="3520440" cy="2304288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8160" y="2103120"/>
            <a:ext cx="59436" cy="1920240"/>
          </a:xfrm>
          <a:prstGeom prst="rect">
            <a:avLst/>
          </a:prstGeom>
          <a:solidFill>
            <a:srgbClr val="BD9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93608" y="2112264"/>
            <a:ext cx="2953512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800" b="1">
                <a:solidFill>
                  <a:srgbClr val="BD9DFF"/>
                </a:solidFill>
                <a:latin typeface="Aptos"/>
              </a:defRPr>
            </a:pPr>
            <a:r>
              <a:t>ENGINEER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93608" y="2615184"/>
            <a:ext cx="2953512" cy="1472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600" b="0">
                <a:solidFill>
                  <a:srgbClr val="F7FAFC"/>
                </a:solidFill>
                <a:latin typeface="Aptos"/>
              </a:defRPr>
            </a:pPr>
            <a:r>
              <a:t>List the interfaces and experiments needed to justify your device tradeoffs.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04088" y="4608576"/>
            <a:ext cx="10789920" cy="777240"/>
          </a:xfrm>
          <a:prstGeom prst="roundRect">
            <a:avLst>
              <a:gd name="adj" fmla="val 12000"/>
            </a:avLst>
          </a:prstGeom>
          <a:solidFill>
            <a:srgbClr val="172A42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41832" y="4782312"/>
            <a:ext cx="10287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2000" b="1">
                <a:solidFill>
                  <a:srgbClr val="78E2C2"/>
                </a:solidFill>
                <a:latin typeface="Aptos"/>
              </a:defRPr>
            </a:pPr>
            <a:r>
              <a:t>NEXT THURSDAY  /  WEEK 5: How Does the Internet Get From Here to There?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0976" y="5614416"/>
            <a:ext cx="10332720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600" b="0">
                <a:solidFill>
                  <a:srgbClr val="BAC9D8"/>
                </a:solidFill>
                <a:latin typeface="Aptos"/>
              </a:defRPr>
            </a:pPr>
            <a:r>
              <a:t>Technology is for everyone: a successful question today can become a project tomorrow.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67D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9496" y="228600"/>
            <a:ext cx="45720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1">
                <a:solidFill>
                  <a:srgbClr val="67DAF0"/>
                </a:solidFill>
                <a:latin typeface="Aptos"/>
              </a:defRPr>
            </a:pPr>
            <a:r>
              <a:t>WEEK 04  /  RESOURCES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603504"/>
            <a:ext cx="11045952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2900" b="1">
                <a:solidFill>
                  <a:srgbClr val="F7FAFC"/>
                </a:solidFill>
                <a:latin typeface="Aptos"/>
              </a:defRPr>
            </a:pPr>
            <a:r>
              <a:t>Continue learning and share your blueprint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280160"/>
            <a:ext cx="1097280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300" b="0">
                <a:solidFill>
                  <a:srgbClr val="BAC9D8"/>
                </a:solidFill>
                <a:latin typeface="Aptos"/>
              </a:defRPr>
            </a:pPr>
            <a:r>
              <a:t>Public companion resources; no software purchase or physical teardown is required.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510528"/>
            <a:ext cx="11100816" cy="0"/>
          </a:xfrm>
          <a:prstGeom prst="line">
            <a:avLst/>
          </a:prstGeom>
          <a:ln w="12700">
            <a:solidFill>
              <a:srgbClr val="3144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8640" y="6583680"/>
            <a:ext cx="822960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THURSDAY TECHNOLOGY OPEN LAB  |  ASK • LEARN • BUILD  |  gunnchos.com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777240" cy="1920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r">
              <a:spcAft>
                <a:spcPts val="400"/>
              </a:spcAft>
              <a:defRPr sz="900" b="1">
                <a:solidFill>
                  <a:srgbClr val="BAC9D8"/>
                </a:solidFill>
                <a:latin typeface="Aptos"/>
              </a:defRPr>
            </a:pPr>
            <a:r>
              <a:t>W04  |  28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0664" y="1847088"/>
            <a:ext cx="10707624" cy="53949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9264" y="1956816"/>
            <a:ext cx="393192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400" b="1">
                <a:solidFill>
                  <a:srgbClr val="FFC547"/>
                </a:solidFill>
                <a:latin typeface="Aptos"/>
              </a:defRPr>
            </a:pPr>
            <a:r>
              <a:t>gunnchOS3k / project ecosystem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7448" y="1965960"/>
            <a:ext cx="6428232" cy="28346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0">
                <a:solidFill>
                  <a:srgbClr val="BAC9D8"/>
                </a:solidFill>
                <a:latin typeface="Aptos"/>
              </a:defRPr>
            </a:pPr>
            <a:r>
              <a:t>https://gunnchos.com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0664" y="2496312"/>
            <a:ext cx="10707624" cy="53949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9264" y="2606040"/>
            <a:ext cx="393192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400" b="1">
                <a:solidFill>
                  <a:srgbClr val="67DAF0"/>
                </a:solidFill>
                <a:latin typeface="Aptos"/>
              </a:defRPr>
            </a:pPr>
            <a:r>
              <a:t>WAIKE learning pathways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27448" y="2615184"/>
            <a:ext cx="6428232" cy="28346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0">
                <a:solidFill>
                  <a:srgbClr val="BAC9D8"/>
                </a:solidFill>
                <a:latin typeface="Aptos"/>
              </a:defRPr>
            </a:pPr>
            <a:r>
              <a:t>https://github.com/gunnchOS3k/waike-research-ops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0664" y="3145536"/>
            <a:ext cx="10707624" cy="53949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9264" y="3255264"/>
            <a:ext cx="393192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400" b="1">
                <a:solidFill>
                  <a:srgbClr val="67DAF0"/>
                </a:solidFill>
                <a:latin typeface="Aptos"/>
              </a:defRPr>
            </a:pPr>
            <a:r>
              <a:t>The Technology Landscape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27448" y="3264408"/>
            <a:ext cx="6428232" cy="28346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0">
                <a:solidFill>
                  <a:srgbClr val="BAC9D8"/>
                </a:solidFill>
                <a:latin typeface="Aptos"/>
              </a:defRPr>
            </a:pPr>
            <a:r>
              <a:t>https://github.com/gunnchOS3k/gunnchos-technology-landscape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664" y="3794760"/>
            <a:ext cx="10707624" cy="53949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9264" y="3904488"/>
            <a:ext cx="393192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400" b="1">
                <a:solidFill>
                  <a:srgbClr val="67DAF0"/>
                </a:solidFill>
                <a:latin typeface="Aptos"/>
              </a:defRPr>
            </a:pPr>
            <a:r>
              <a:t>Intel: CPU versus RAM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7448" y="3913632"/>
            <a:ext cx="6428232" cy="28346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0">
                <a:solidFill>
                  <a:srgbClr val="BAC9D8"/>
                </a:solidFill>
                <a:latin typeface="Aptos"/>
              </a:defRPr>
            </a:pPr>
            <a:r>
              <a:t>https://www.intel.com/content/www/us/en/learn/what-is-ram-vs-processor.html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0664" y="4443983"/>
            <a:ext cx="10707624" cy="53949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69264" y="4553712"/>
            <a:ext cx="393192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400" b="1">
                <a:solidFill>
                  <a:srgbClr val="67DAF0"/>
                </a:solidFill>
                <a:latin typeface="Aptos"/>
              </a:defRPr>
            </a:pPr>
            <a:r>
              <a:t>Android architecture (technical extension)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27448" y="4562855"/>
            <a:ext cx="6428232" cy="28346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0">
                <a:solidFill>
                  <a:srgbClr val="BAC9D8"/>
                </a:solidFill>
                <a:latin typeface="Aptos"/>
              </a:defRPr>
            </a:pPr>
            <a:r>
              <a:t>https://developer.android.com/guide/platform/index.html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0664" y="5093208"/>
            <a:ext cx="10707624" cy="539496"/>
          </a:xfrm>
          <a:prstGeom prst="roundRect">
            <a:avLst>
              <a:gd name="adj" fmla="val 12000"/>
            </a:avLst>
          </a:prstGeom>
          <a:solidFill>
            <a:srgbClr val="111F34"/>
          </a:solidFill>
          <a:ln w="12700">
            <a:solidFill>
              <a:srgbClr val="314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9264" y="5202936"/>
            <a:ext cx="393192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400" b="1">
                <a:solidFill>
                  <a:srgbClr val="67DAF0"/>
                </a:solidFill>
                <a:latin typeface="Aptos"/>
              </a:defRPr>
            </a:pPr>
            <a:r>
              <a:t>Apple battery and performance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27448" y="5212080"/>
            <a:ext cx="6428232" cy="283464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l">
              <a:spcAft>
                <a:spcPts val="400"/>
              </a:spcAft>
              <a:defRPr sz="1100" b="0">
                <a:solidFill>
                  <a:srgbClr val="BAC9D8"/>
                </a:solidFill>
                <a:latin typeface="Aptos"/>
              </a:defRPr>
            </a:pPr>
            <a:r>
              <a:t>https://support.apple.com/en-us/101575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3816" y="5916168"/>
            <a:ext cx="1051560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normAutofit/>
          </a:bodyPr>
          <a:lstStyle/>
          <a:p>
            <a:pPr algn="ctr">
              <a:spcAft>
                <a:spcPts val="400"/>
              </a:spcAft>
              <a:defRPr sz="1300" b="1">
                <a:solidFill>
                  <a:srgbClr val="78E2C2"/>
                </a:solidFill>
                <a:latin typeface="Aptos"/>
              </a:defRPr>
            </a:pPr>
            <a:r>
              <a:t>Public learning resource. Diagrams illustrate concepts; they do not show a specific manufacturer's internal design.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Actually Inside Your Phone or Computer? | Thursday Technology Open Lab Week 4</dc:title>
  <dc:subject>Free public, self-guided technology lesson for all levels</dc:subject>
  <dc:creator>Thursday Technology Open Lab / gunnchOS3k</dc:creator>
  <cp:keywords>hardware, CPU, GPU, RAM, storage, smartphone, education, WAIKE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