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Week 5 is independent of attendance. Learners can pause and work through the deck alone. Core reading 15-20 minutes; paper activity 10-15 minutes; optional advanced tasks afterward.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Do not use Explorer/Builder/Engineer as fixed labels of people. They are different resolutions of the same topic. Explain abbreviations on first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One sentence recap for each earlier week; skip if audience starts from Week 5. This deck remains standalone.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An example domain is used for familiarity, not as a promise that a particular page will load or that every request travels to one physical server.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MDN: https://developer.mozilla.org/en-US/docs/Learn_web_development/Howto/Web_mechanics/How_does_the_Internet_work . Some calls may run in browsers, but internet and web are distinct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Wireless is one access method; Ethernet also works. Gateways combine multiple functions in consumer routers. Route directions can be asymmetric.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MDN: https://developer.mozilla.org/en-US/docs/Web/HTTP/Guides/Overview . Simplified client/server roles, not a claim there is just one server.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A device can be Wi-Fi associated even when its gateway or upstream ISP is unavailable; some peer-to-peer local traffic may still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No one owns the internet end to end. Different network operators connect via peering or transit arrangements. Avoid presenting a fixed single physical chain as universal.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Use reserved documentation addresses only, not a purported real site address. RFC 5737 documents 203.0.113.0/24 for examples. DNS may return multiple records or CDN-related locations.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DNS does not guarantee that server will answer. HTTPS DNS transports vary, and resolvers/cache behavior vary by system. https://www.cloudflare.com/learning/dns/what-is-dns/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Network packets consist of headers and payloads, subject to protocol and MTU. This is a conceptual model, not that every individual web object splits into exactly four equal parts.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TCP and QUIC provide reliable streams; UDP alone does not. Do not claim every IP packet inherently receives an acknowledgement or that every packet follows the same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Routing protocols and policies influence forwarding tables. Avoid suggesting routers independently discover a path for each packet globally.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Diagram is fictitious. Shows two potential paths for paper game. Node labels D=device, H=home router, A=provider router, B/C/E=other routers, S=service. Path selection can be asymmetric and may vary by route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MDN HTTP overview, HTTP/3 with QUIC. Not all web browsing uses just a single GET; pages may have many subrequests, caching, cookies, redirections and service workers.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Teach safe browsing. HTTPS protects a transport connection, not trustworthiness of site content. DNS encryption and visibility vary. Never collect learner credentials.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Distinguish DNS lookup, connection establishment (including security), HTTP, return data, rendering. Browser caching and CDN endpoints alter real sequences.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Some troubleshooting requires professional/school IT support. Safe user checks only; no credential collection or active scanning of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If working alone use pencil and arrows; if in a group, people act as routers. No internet or personal data is necessary.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Learner worksheet also includes this same map. Edges are conceptual bidirectional links. In real networks paths may be directional by policy and data-plane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Expected route D-H-A-B-S, four links. Router A forwards toward B in this teaching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Expected alternative D-H-A-C-E-S, five links. Forwarding policy and convergence can delay or prevent rerouting; alternate paths are not universal guarantees.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Different number of links does not prove real latency: physical distance, speed, queues, access technology, processing, policies vary.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Avoid asking participants to toggle their phone connectivity if they depend on it. No data collection, no screenshots of settings or addresses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Do not claim Wi-Fi or extra routers always solve congestion; measure before interventions. Choose accessible, cost-conscious solutions.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Internet BGP chooses reachability/policy between autonomous systems, not necessarily fewest hops. Traceroute may omit/filter hops. HTTP/3 uses QUIC over UDP; 1.1/2 typically TCP. No participant network scanning.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These checks are included in public deck for independent learners.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Emphasize why each false assumption is tempting. A strong connection bar/green Wi-Fi icon indicates only part of the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Invite learners to share their packet route sketch, without screenshots containing private device or network details. Optional Twitch / Instagram sharing.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INSTRUCTOR / SELF-STUDY NOTES</a:t>
            </a:r>
          </a:p>
          <a:p>
            <a:r>
              <a:t>Public educational materials for individual learning and community presentations. References: MDN &amp; Cloudflare. Week 5 focuses on conceptual correctness and teaches sample routes without claiming any actual live network measurement.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START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HOW DOES THE INTERNET GET FROM HERE TO THERE?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From one browser tap to a world of devices, networks, routers, and servers.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1837943"/>
            <a:ext cx="1508760" cy="38404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1911095"/>
            <a:ext cx="15087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FFCE54"/>
                </a:solidFill>
                <a:latin typeface="Liberation Sans"/>
              </a:rPr>
              <a:t>EXPLORER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267712" y="1837943"/>
            <a:ext cx="1463040" cy="38404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267712" y="1911095"/>
            <a:ext cx="146304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43BBDD"/>
                </a:solidFill>
                <a:latin typeface="Liberation Sans"/>
              </a:rPr>
              <a:t>BUILDER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95344" y="1837943"/>
            <a:ext cx="2267712" cy="38404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95344" y="1911095"/>
            <a:ext cx="2267712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B99BFF"/>
                </a:solidFill>
                <a:latin typeface="Liberation Sans"/>
              </a:rPr>
              <a:t>ENGINEER / RESEARCHER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" y="2487168"/>
            <a:ext cx="10972800" cy="116128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2761488"/>
            <a:ext cx="1060704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300" b="1">
                <a:solidFill>
                  <a:srgbClr val="F5F8FC"/>
                </a:solidFill>
                <a:latin typeface="Liberation Sans"/>
              </a:rPr>
              <a:t>YOUR DEVICE  →  LOCAL NETWORK  →  ISP  →  OTHER NETWORKS  →  WEBSITE / SERVICE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3504" y="4005072"/>
            <a:ext cx="5257800" cy="142646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4114800"/>
            <a:ext cx="54864" cy="1207008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4142232"/>
            <a:ext cx="4919472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2D2CC"/>
                </a:solidFill>
                <a:latin typeface="Liberation Sans"/>
              </a:rPr>
              <a:t>WHAT YOU NEED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" y="4553712"/>
            <a:ext cx="4910328" cy="7863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Paper and a pencil. A phone is optional. No login, downloads, or new equipment.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07608" y="4005072"/>
            <a:ext cx="5568696" cy="142646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044184" y="4114800"/>
            <a:ext cx="54864" cy="1207008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90488" y="4142232"/>
            <a:ext cx="523036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WHAT YOU WILL MAKE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0488" y="4553712"/>
            <a:ext cx="5221224" cy="7863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labeled route map and a simple packet-delivery experiment you can explain to a friend.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One familiar action; many connected systems. Learn it without needing a computer.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START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How to use this public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Complete every step independently, or pause and discuss as a group.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673352"/>
            <a:ext cx="3621024" cy="20574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83080"/>
            <a:ext cx="54864" cy="1837943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1810512"/>
            <a:ext cx="328269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EXPLORER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2221992"/>
            <a:ext cx="3273552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Explain what the internet does and draw how one website reaches a phone.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70248" y="1673352"/>
            <a:ext cx="3621024" cy="20574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06824" y="1783080"/>
            <a:ext cx="54864" cy="1837943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53128" y="1810512"/>
            <a:ext cx="328269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BUILDER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3128" y="2221992"/>
            <a:ext cx="3273552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Simulate packet routes, spot a failure, and design a more resilient path.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0144" y="1673352"/>
            <a:ext cx="3621024" cy="20574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46719" y="1783080"/>
            <a:ext cx="54864" cy="1837943"/>
          </a:xfrm>
          <a:prstGeom prst="rect">
            <a:avLst/>
          </a:prstGeom>
          <a:solidFill>
            <a:srgbClr val="B99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3023" y="1810512"/>
            <a:ext cx="328269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B99BFF"/>
                </a:solidFill>
                <a:latin typeface="Liberation Sans"/>
              </a:rPr>
              <a:t>ENGINEER / RESEARCHER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93023" y="2221992"/>
            <a:ext cx="3273552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Question addressing, forwarding tables, caching, route changes, and measurement.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4041648"/>
            <a:ext cx="10972800" cy="13258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" y="4315968"/>
            <a:ext cx="10424160" cy="8229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STOP / DRAW / TEST whenever a challenge appears. A successful lesson produces an answer, an artifact, a next step, or a better question.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No age gate, technical prerequisites, or paid equipment. Continue at your own pace.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BIG PICTURE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Five weeks, one connected 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Each Thursday increases the resolution of a familiar technology experience.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" y="1645920"/>
            <a:ext cx="10515600" cy="66751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1746504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5296" y="1737360"/>
            <a:ext cx="100035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WEEK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5296" y="2057400"/>
            <a:ext cx="9994392" cy="20116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Technology is a system, not a screen.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" y="2441448"/>
            <a:ext cx="10515600" cy="66751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2688" y="254203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25296" y="2532888"/>
            <a:ext cx="100035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WEEK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5296" y="2852928"/>
            <a:ext cx="9994392" cy="20116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A tap travels from input to feedback.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" y="3236976"/>
            <a:ext cx="10515600" cy="66751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" y="3337560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25296" y="3328416"/>
            <a:ext cx="100035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WEEK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25296" y="3648456"/>
            <a:ext cx="9994392" cy="20116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Performance shapes human experience.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3816" y="4032504"/>
            <a:ext cx="10515600" cy="66751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2688" y="4133088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87D9A9"/>
                </a:solidFill>
                <a:latin typeface="Liberation San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25296" y="4123944"/>
            <a:ext cx="100035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WEEK 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25296" y="4443984"/>
            <a:ext cx="9994392" cy="20116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Hardware and software cooperate inside a device.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" y="4828032"/>
            <a:ext cx="10515600" cy="66751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2688" y="4928616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25296" y="4919472"/>
            <a:ext cx="100035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WEEK 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25296" y="5239512"/>
            <a:ext cx="9994392" cy="20116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Networks connect devices to services beyond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Today: follow the data outside the device and back again.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A normal moment: open a website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Imagine entering gunnchos.com in a browser. You expect a page, not a lesson in networking.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64208"/>
            <a:ext cx="5175504" cy="254203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4944" y="1773936"/>
            <a:ext cx="54864" cy="2322576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801368"/>
            <a:ext cx="483717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WHAT YOU NOTICE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2212848"/>
            <a:ext cx="4828032" cy="19019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1. You type a readable name.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2. The browser begins loading.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3. Text and images appear.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4. You can interact with the page.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71032" y="1664208"/>
            <a:ext cx="5605272" cy="254203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07608" y="1773936"/>
            <a:ext cx="54864" cy="232257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53912" y="1801368"/>
            <a:ext cx="526694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WHAT MUST EXIST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3912" y="2212848"/>
            <a:ext cx="5257800" cy="19019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Your device + a local connection + a way to find the site + networks that can forward data + a service that responds + software that renders the result.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0664" y="4617720"/>
            <a:ext cx="10725912" cy="1033271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14984" y="4892040"/>
            <a:ext cx="10168128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300" b="1">
                <a:solidFill>
                  <a:srgbClr val="F5F8FC"/>
                </a:solidFill>
                <a:latin typeface="Liberation Sans"/>
              </a:rPr>
              <a:t>Guiding question: how do little pieces of information find the right destination?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The internet is not the same as the web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The internet carries many kinds of communication. The web is one service built on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792224"/>
            <a:ext cx="5148072" cy="233172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1901952"/>
            <a:ext cx="54864" cy="2112263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7824" y="1929384"/>
            <a:ext cx="480974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INTERNET = INFRASTRUCTURE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2340864"/>
            <a:ext cx="4800600" cy="169163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worldwide network of networks: connected devices and systems exchanging data using common protocols.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07608" y="1792224"/>
            <a:ext cx="5148072" cy="233172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44184" y="1901952"/>
            <a:ext cx="54864" cy="2112263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90488" y="1929384"/>
            <a:ext cx="480974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WEB = ONE APPLICATION FAMILY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90488" y="2340864"/>
            <a:ext cx="4800600" cy="169163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Web browsers use web protocols (like HTTP/HTTPS) to request pages and resources. Email, games, and calls also use the internet.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16152" y="4590288"/>
            <a:ext cx="9738360" cy="704088"/>
          </a:xfrm>
          <a:prstGeom prst="roundRect">
            <a:avLst>
              <a:gd name="adj" fmla="val 16000"/>
            </a:avLst>
          </a:prstGeom>
          <a:solidFill>
            <a:srgbClr val="0E1D33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26464" y="4782312"/>
            <a:ext cx="932688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42D2CC"/>
                </a:solidFill>
                <a:latin typeface="Liberation Sans"/>
              </a:rPr>
              <a:t>The web uses the internet; not everything on the internet is a web page.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Quick check: is a video call over the internet necessarily “the web”? No.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The route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This is a conceptual map; real routes and service locations vary.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" y="2377440"/>
            <a:ext cx="1755648" cy="1207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7" y="2578608"/>
            <a:ext cx="160934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FFCE54"/>
                </a:solidFill>
                <a:latin typeface="Liberation Sa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503" y="2962656"/>
            <a:ext cx="162763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60" b="1">
                <a:solidFill>
                  <a:srgbClr val="F5F8FC"/>
                </a:solidFill>
                <a:latin typeface="Liberation Sans"/>
              </a:rPr>
              <a:t>YOUR DEVICE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06040" y="2377440"/>
            <a:ext cx="1755648" cy="1207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79192" y="2578608"/>
            <a:ext cx="160934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FFCE54"/>
                </a:solidFill>
                <a:latin typeface="Liberation Sa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70048" y="2962656"/>
            <a:ext cx="162763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60" b="1">
                <a:solidFill>
                  <a:srgbClr val="F5F8FC"/>
                </a:solidFill>
                <a:latin typeface="Liberation Sans"/>
              </a:rPr>
              <a:t>Wi-Fi / CELL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63440" y="2377440"/>
            <a:ext cx="1755648" cy="1207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36592" y="2578608"/>
            <a:ext cx="160934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FFCE54"/>
                </a:solidFill>
                <a:latin typeface="Liberation San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7448" y="2962656"/>
            <a:ext cx="162763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60" b="1">
                <a:solidFill>
                  <a:srgbClr val="F5F8FC"/>
                </a:solidFill>
                <a:latin typeface="Liberation Sans"/>
              </a:rPr>
              <a:t>LOCAL GATEWAY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20840" y="2377440"/>
            <a:ext cx="1755648" cy="1207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93992" y="2578608"/>
            <a:ext cx="160934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FFCE54"/>
                </a:solidFill>
                <a:latin typeface="Liberation San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84848" y="2962656"/>
            <a:ext cx="162763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60" b="1">
                <a:solidFill>
                  <a:srgbClr val="F5F8FC"/>
                </a:solidFill>
                <a:latin typeface="Liberation Sans"/>
              </a:rPr>
              <a:t>ISP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95360" y="2377440"/>
            <a:ext cx="1755648" cy="1207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68512" y="2578608"/>
            <a:ext cx="1609344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FFCE54"/>
                </a:solidFill>
                <a:latin typeface="Liberation San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59368" y="2962656"/>
            <a:ext cx="162763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60" b="1">
                <a:solidFill>
                  <a:srgbClr val="F5F8FC"/>
                </a:solidFill>
                <a:latin typeface="Liberation Sans"/>
              </a:rPr>
              <a:t>NETWORKS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588752" y="2377440"/>
            <a:ext cx="1408176" cy="1207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661904" y="2578608"/>
            <a:ext cx="126187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FFCE54"/>
                </a:solidFill>
                <a:latin typeface="Liberation Sans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52760" y="2962656"/>
            <a:ext cx="12801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60" b="1">
                <a:solidFill>
                  <a:srgbClr val="F5F8FC"/>
                </a:solidFill>
                <a:latin typeface="Liberation Sans"/>
              </a:rPr>
              <a:t>SERVICE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340863" y="2935224"/>
            <a:ext cx="210313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4407407" y="2935224"/>
            <a:ext cx="201169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464807" y="2935224"/>
            <a:ext cx="201169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8522208" y="2935224"/>
            <a:ext cx="18288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0396728" y="2935224"/>
            <a:ext cx="137160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804672" y="4142232"/>
            <a:ext cx="10570464" cy="119786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97280" y="4398264"/>
            <a:ext cx="10012680" cy="6766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>
                <a:solidFill>
                  <a:srgbClr val="F5F8FC"/>
                </a:solidFill>
                <a:latin typeface="Liberation Sans"/>
              </a:rPr>
              <a:t>The information also needs a route back. Requests and responses may traverse different paths.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8294"/>
                </a:solidFill>
                <a:latin typeface="Liberation Sans"/>
              </a:rPr>
              <a:t>A local Wi-Fi connection does not by itself guarantee access to the internet.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Client asks. Server or service responds.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A browser is a client when requesting web content. A website may depend on many services.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828800"/>
            <a:ext cx="3977639" cy="210312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1938528"/>
            <a:ext cx="54864" cy="1883663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7824" y="1965960"/>
            <a:ext cx="363931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CLIENT: MAKES A REQUEST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2377440"/>
            <a:ext cx="3630168" cy="146303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“Please send the resource at this web address.”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Example: browser on a phone.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79792" y="1828800"/>
            <a:ext cx="3986784" cy="210312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16367" y="1938528"/>
            <a:ext cx="54864" cy="1883663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62671" y="1965960"/>
            <a:ext cx="364845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SERVER / SERVICE: ANSWERS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2671" y="2377440"/>
            <a:ext cx="3639312" cy="146303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Receives a request and returns data or an error. Content may come from nearby caches.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892040" y="2423160"/>
            <a:ext cx="2331720" cy="0"/>
          </a:xfrm>
          <a:prstGeom prst="line">
            <a:avLst/>
          </a:prstGeom>
          <a:ln w="3810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4892040" y="3310128"/>
            <a:ext cx="2331720" cy="0"/>
          </a:xfrm>
          <a:prstGeom prst="line">
            <a:avLst/>
          </a:prstGeom>
          <a:ln w="38100">
            <a:solidFill>
              <a:srgbClr val="42D2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120640" y="2093976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FFCE54"/>
                </a:solidFill>
                <a:latin typeface="Liberation Sans"/>
              </a:rPr>
              <a:t>REQUEST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3208" y="3465576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42D2CC"/>
                </a:solidFill>
                <a:latin typeface="Liberation Sans"/>
              </a:rPr>
              <a:t>RESPONSE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Websites often include several requests for images, styles, scripts, and data.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Before the internet: the local network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Wi-Fi connects you to a local access point. Another connection carries traffic farther.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755648"/>
            <a:ext cx="3520440" cy="219456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2376" y="1865376"/>
            <a:ext cx="54864" cy="1975104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892807"/>
            <a:ext cx="3182112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PHONE / LAPTOP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304288"/>
            <a:ext cx="3172968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Runs the browser and joins Wi-Fi or a mobile network.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61688" y="1755648"/>
            <a:ext cx="3529584" cy="219456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8264" y="1865376"/>
            <a:ext cx="54864" cy="1975104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4568" y="1892807"/>
            <a:ext cx="319125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ACCESS POINT / ROUTER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304288"/>
            <a:ext cx="3182112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Connects local devices. A home box may combine Wi-Fi, routing, switching, and modem functions.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37575" y="1755648"/>
            <a:ext cx="3502152" cy="219456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4151" y="1865376"/>
            <a:ext cx="54864" cy="1975104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0455" y="1892807"/>
            <a:ext cx="316382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PROVIDER CONNECTION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0455" y="2304288"/>
            <a:ext cx="3154680" cy="1554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cable, fiber, cellular, fixed wireless or other access path reaches a network provider.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206240" y="2798064"/>
            <a:ext cx="155448" cy="0"/>
          </a:xfrm>
          <a:prstGeom prst="line">
            <a:avLst/>
          </a:prstGeom>
          <a:ln w="3175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891272" y="2798064"/>
            <a:ext cx="146303" cy="0"/>
          </a:xfrm>
          <a:prstGeom prst="line">
            <a:avLst/>
          </a:prstGeom>
          <a:ln w="3175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143000" y="4425696"/>
            <a:ext cx="9893808" cy="1042415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71600" y="4681728"/>
            <a:ext cx="9436608" cy="51206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>
                <a:solidFill>
                  <a:srgbClr val="F5F8FC"/>
                </a:solidFill>
                <a:latin typeface="Liberation Sans"/>
              </a:rPr>
              <a:t>Try asking: what can still work locally if your internet service is down?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The internet is a network of networks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Your provider connects to other networks; no single router holds the entire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09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020824"/>
            <a:ext cx="2724912" cy="20939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9496" y="2130552"/>
            <a:ext cx="54864" cy="1874519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157984"/>
            <a:ext cx="238658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YOUR NETWORK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569464"/>
            <a:ext cx="2377440" cy="1453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home, school, business, or mobile network.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246120" y="3008376"/>
            <a:ext cx="128016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401568" y="2020824"/>
            <a:ext cx="2724912" cy="20939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438144" y="2130552"/>
            <a:ext cx="54864" cy="1874519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84448" y="2157984"/>
            <a:ext cx="238658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ISP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84448" y="2569464"/>
            <a:ext cx="2377440" cy="1453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An internet service provider moves traffic onward.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144768" y="3008376"/>
            <a:ext cx="128015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300216" y="2020824"/>
            <a:ext cx="2724912" cy="20939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336792" y="2130552"/>
            <a:ext cx="54864" cy="1874519"/>
          </a:xfrm>
          <a:prstGeom prst="rect">
            <a:avLst/>
          </a:prstGeom>
          <a:solidFill>
            <a:srgbClr val="B99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83096" y="2157984"/>
            <a:ext cx="238658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B99BFF"/>
                </a:solidFill>
                <a:latin typeface="Liberation Sans"/>
              </a:rPr>
              <a:t>OTHER NETWORKS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3096" y="2569464"/>
            <a:ext cx="2377440" cy="1453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Transit networks, peers, content providers, and CDNs.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043416" y="3008376"/>
            <a:ext cx="128016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198864" y="2020824"/>
            <a:ext cx="2724912" cy="20939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35440" y="2130552"/>
            <a:ext cx="54864" cy="1874519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81744" y="2157984"/>
            <a:ext cx="238658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DESTINATION SERVICE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81744" y="2569464"/>
            <a:ext cx="2377440" cy="1453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The endpoint or cache that returns the resource.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The internet is cooperative routing between independently operated networks.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Names, addresses, and destinations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Humans remember names. Networks forward packets toward IP destinations.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224" y="1728216"/>
            <a:ext cx="3621024" cy="2350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837943"/>
            <a:ext cx="54864" cy="2130552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3" y="1865376"/>
            <a:ext cx="328269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DOMAIN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3" y="2276856"/>
            <a:ext cx="3273552" cy="1709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gunnchos.com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human-friendly name. It can map to different addresses over time or location.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728216"/>
            <a:ext cx="3602736" cy="2350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25696" y="1837943"/>
            <a:ext cx="54864" cy="2130552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1865376"/>
            <a:ext cx="326440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DNS LOOKUP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2276856"/>
            <a:ext cx="3255264" cy="1709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Domain Name System (DNS) helps find the addresses a service advertises.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10727" y="1728216"/>
            <a:ext cx="3438144" cy="235000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47303" y="1837943"/>
            <a:ext cx="54864" cy="2130552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7" y="1865376"/>
            <a:ext cx="3099815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IP ADDRESS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7" y="2276856"/>
            <a:ext cx="3090672" cy="1709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numerical network-layer address used for routing, such as 203.0.113.7*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4453128"/>
            <a:ext cx="10351008" cy="5394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0">
                <a:solidFill>
                  <a:srgbClr val="B9C8D8"/>
                </a:solidFill>
                <a:latin typeface="Liberation Sans"/>
              </a:rPr>
              <a:t>*203.0.113.7 is an example-only documentation address, NOT the real IP of gunnchos.com.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DNS is an address lookup, not the act of downloading the web page.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How DNS helps find a site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Commonly, a cached answer is used; otherwise a resolver looks up the answer.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7512" y="2157984"/>
            <a:ext cx="2743200" cy="14996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2258568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2249424"/>
            <a:ext cx="2231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BROWSER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2569464"/>
            <a:ext cx="2221992" cy="10332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Needs an address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419856" y="2871216"/>
            <a:ext cx="100584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557016" y="2157984"/>
            <a:ext cx="2743200" cy="14996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2258568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68496" y="2249424"/>
            <a:ext cx="2231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LOCAL / RESOLVER CACHE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68496" y="2569464"/>
            <a:ext cx="2221992" cy="10332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Can it reuse a recent answer?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309360" y="2871216"/>
            <a:ext cx="100584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446520" y="2157984"/>
            <a:ext cx="2743200" cy="14996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65392" y="2258568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249424"/>
            <a:ext cx="2231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DNS RESOLVER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0" y="2569464"/>
            <a:ext cx="2221992" cy="10332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Asks DNS infrastructure if needed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198864" y="2871216"/>
            <a:ext cx="100584" cy="0"/>
          </a:xfrm>
          <a:prstGeom prst="line">
            <a:avLst/>
          </a:prstGeom>
          <a:ln w="3175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336024" y="2157984"/>
            <a:ext cx="2743200" cy="14996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454896" y="2258568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47504" y="2249424"/>
            <a:ext cx="2231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ADDRESS RESULT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47504" y="2569464"/>
            <a:ext cx="2221992" cy="103327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Returns record(s) or an error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" y="4242816"/>
            <a:ext cx="10360152" cy="11155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43000" y="4507992"/>
            <a:ext cx="9893808" cy="5577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A cached answer may skip additional lookups. DNS answers can change and may list multiple addresses.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Different task: “find the address” vs “contact the service.”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Packets: data travels in manageable pieces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An application can transfer data as many network packets, not one giant message.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865376"/>
            <a:ext cx="10607040" cy="8869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4128" y="2121408"/>
            <a:ext cx="1014984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>
                <a:solidFill>
                  <a:srgbClr val="FFCE54"/>
                </a:solidFill>
                <a:latin typeface="Liberation Sans"/>
              </a:rPr>
              <a:t>REQUEST / RESPONSE DATA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3328416"/>
            <a:ext cx="2569464" cy="11430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4127" y="3493008"/>
            <a:ext cx="22494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PACKET 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4127" y="3977639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B9C8D8"/>
                </a:solidFill>
                <a:latin typeface="Liberation Sans"/>
              </a:rPr>
              <a:t>address + content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03320" y="3328416"/>
            <a:ext cx="2569464" cy="11430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58768" y="3493008"/>
            <a:ext cx="22494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PACKET 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58768" y="3977639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B9C8D8"/>
                </a:solidFill>
                <a:latin typeface="Liberation Sans"/>
              </a:rPr>
              <a:t>address + content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7960" y="3328416"/>
            <a:ext cx="2569464" cy="11430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93408" y="3493008"/>
            <a:ext cx="22494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PACKET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93408" y="3977639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B9C8D8"/>
                </a:solidFill>
                <a:latin typeface="Liberation Sans"/>
              </a:rPr>
              <a:t>address + content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372600" y="3328416"/>
            <a:ext cx="2569464" cy="11430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28048" y="3493008"/>
            <a:ext cx="2249424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PACKET 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8048" y="3977639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B9C8D8"/>
                </a:solidFill>
                <a:latin typeface="Liberation Sans"/>
              </a:rPr>
              <a:t>address + content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Packets carry addressing and control information, along with some of the data.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Do packets arrive perfectly? Not always.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Networks can delay, drop, or deliver packets out of order; the application uses suitable protocols to cope.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764792"/>
            <a:ext cx="3557016" cy="22402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4944" y="1874519"/>
            <a:ext cx="54864" cy="2020824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01952"/>
            <a:ext cx="321868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ADDRESSING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2313432"/>
            <a:ext cx="3209544" cy="1600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An IP destination tells routers where a packet should be forwarded.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1764792"/>
            <a:ext cx="3557016" cy="22402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61688" y="1874519"/>
            <a:ext cx="54864" cy="2020824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07992" y="1901952"/>
            <a:ext cx="321868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FORWARDING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07992" y="2313432"/>
            <a:ext cx="3209544" cy="1600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Each router selects a next hop using its routing/forwarding information.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82712" y="1764792"/>
            <a:ext cx="3557016" cy="22402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19288" y="1874519"/>
            <a:ext cx="54864" cy="2020824"/>
          </a:xfrm>
          <a:prstGeom prst="rect">
            <a:avLst/>
          </a:prstGeom>
          <a:solidFill>
            <a:srgbClr val="B99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5592" y="1901952"/>
            <a:ext cx="321868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B99BFF"/>
                </a:solidFill>
                <a:latin typeface="Liberation Sans"/>
              </a:rPr>
              <a:t>DELIVERY RECOVERY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65592" y="2313432"/>
            <a:ext cx="3209544" cy="1600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Protocols and applications determine how missing or out-of-order data is handled.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4453128"/>
            <a:ext cx="10378440" cy="94183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88720" y="4718304"/>
            <a:ext cx="982980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50" b="1">
                <a:solidFill>
                  <a:srgbClr val="F5F8FC"/>
                </a:solidFill>
                <a:latin typeface="Liberation Sans"/>
              </a:rPr>
              <a:t>Packet paths may differ. Reassembly and reliability depend on transport/application behavior.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What does a router actually 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Think “Which neighbor should receive this packet next?” rather than a global GPS map.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10512"/>
            <a:ext cx="3474720" cy="213055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8096" y="1920240"/>
            <a:ext cx="54864" cy="1911095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947672"/>
            <a:ext cx="313639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INPUT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59152"/>
            <a:ext cx="3127248" cy="1490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Packet arrives with a destination IP address.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810512"/>
            <a:ext cx="3474720" cy="213055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1920240"/>
            <a:ext cx="54864" cy="1911095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35424" y="1947672"/>
            <a:ext cx="313639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DECISION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4" y="2359152"/>
            <a:ext cx="3127248" cy="1490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Forwarding table chooses a next hop or an outgoing interface.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91856" y="1810512"/>
            <a:ext cx="3474720" cy="213055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28431" y="1920240"/>
            <a:ext cx="54864" cy="1911095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4736" y="1947672"/>
            <a:ext cx="3136391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OUTPUT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4736" y="2359152"/>
            <a:ext cx="3127248" cy="1490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The router forwards, or may discard it when forwarding is not possible.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498848"/>
            <a:ext cx="10579608" cy="1014984"/>
          </a:xfrm>
          <a:prstGeom prst="roundRect">
            <a:avLst>
              <a:gd name="adj" fmla="val 16000"/>
            </a:avLst>
          </a:prstGeom>
          <a:solidFill>
            <a:srgbClr val="0E1D33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782312"/>
            <a:ext cx="100126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>
                <a:solidFill>
                  <a:srgbClr val="42D2CC"/>
                </a:solidFill>
                <a:latin typeface="Liberation Sans"/>
              </a:rPr>
              <a:t>Routers usually decide the NEXT STEP, not the entire end-to-end route.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One destination, more than one possible path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A simplified teaching network shows why alternative routes can matter.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26464" y="3438144"/>
            <a:ext cx="1965960" cy="0"/>
          </a:xfrm>
          <a:prstGeom prst="line">
            <a:avLst/>
          </a:prstGeom>
          <a:ln w="3175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392424" y="3438144"/>
            <a:ext cx="1965960" cy="0"/>
          </a:xfrm>
          <a:prstGeom prst="line">
            <a:avLst/>
          </a:prstGeom>
          <a:ln w="3175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5358384" y="2478024"/>
            <a:ext cx="1965960" cy="960120"/>
          </a:xfrm>
          <a:prstGeom prst="line">
            <a:avLst/>
          </a:prstGeom>
          <a:ln w="3175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24344" y="2478024"/>
            <a:ext cx="3502152" cy="960120"/>
          </a:xfrm>
          <a:prstGeom prst="line">
            <a:avLst/>
          </a:prstGeom>
          <a:ln w="31750">
            <a:solidFill>
              <a:srgbClr val="FFC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358384" y="3438144"/>
            <a:ext cx="1965960" cy="960120"/>
          </a:xfrm>
          <a:prstGeom prst="line">
            <a:avLst/>
          </a:prstGeom>
          <a:ln w="31750">
            <a:solidFill>
              <a:srgbClr val="43BB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324344" y="4398264"/>
            <a:ext cx="1801368" cy="0"/>
          </a:xfrm>
          <a:prstGeom prst="line">
            <a:avLst/>
          </a:prstGeom>
          <a:ln w="31750">
            <a:solidFill>
              <a:srgbClr val="43BB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9125712" y="3438144"/>
            <a:ext cx="1700784" cy="960120"/>
          </a:xfrm>
          <a:prstGeom prst="line">
            <a:avLst/>
          </a:prstGeom>
          <a:ln w="31750">
            <a:solidFill>
              <a:srgbClr val="43BB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005840" y="301752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42416" y="327355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1800" y="301752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08376" y="327355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937760" y="301752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74336" y="327355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03720" y="205740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40296" y="231343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405872" y="301752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42448" y="327355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903720" y="3977639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40296" y="423367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C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05088" y="3977639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41663" y="4233672"/>
            <a:ext cx="795528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1810512"/>
            <a:ext cx="3657600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PRIMARY PATH: D → H → A → B → 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" y="5184648"/>
            <a:ext cx="6400800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ALTERNATE: D → H → A → C → E → 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8294"/>
                </a:solidFill>
                <a:latin typeface="Liberation Sans"/>
              </a:rPr>
              <a:t>Route changes are possible, not automatic or immediate: policies and available paths matter.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HTTP: asking for a resource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The browser asks a service for a page or asset and interprets what comes back.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856231"/>
            <a:ext cx="3401568" cy="20574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2376" y="1965960"/>
            <a:ext cx="54864" cy="1837943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993391"/>
            <a:ext cx="306324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1. REQUEST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404872"/>
            <a:ext cx="3054096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web client requests a resource by URL and method, often GET.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79976" y="1856231"/>
            <a:ext cx="3410712" cy="20574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16552" y="1965960"/>
            <a:ext cx="54864" cy="1837943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62856" y="1993391"/>
            <a:ext cx="307238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2. RESPONSE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2856" y="2404872"/>
            <a:ext cx="3063240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server, CDN, or service sends a status and content or error.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83296" y="1856231"/>
            <a:ext cx="3410712" cy="205740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19871" y="1965960"/>
            <a:ext cx="54864" cy="1837943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66175" y="1993391"/>
            <a:ext cx="307238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3. RENDER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66175" y="2404872"/>
            <a:ext cx="3063240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The browser processes HTML, styles, scripts, images, and more.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9264" y="4507992"/>
            <a:ext cx="10296144" cy="94183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52728" y="4718304"/>
            <a:ext cx="9710928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Web protocols evolve: HTTP/1.1 and HTTP/2 commonly use TCP; HTTP/3 uses QUIC.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HTTPS: protect what travels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HTTPS usually encrypts communication between the client and the authenticated endpoint.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783080"/>
            <a:ext cx="5358384" cy="231343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4944" y="1892807"/>
            <a:ext cx="54864" cy="2093976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20240"/>
            <a:ext cx="502005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WHAT IT HELPS WITH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2331720"/>
            <a:ext cx="5010912" cy="167335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Encryption and integrity protect content in transit from many on-path observers. Certificate checks help authenticate the server connection.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783080"/>
            <a:ext cx="5340096" cy="231343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63056" y="1892807"/>
            <a:ext cx="54864" cy="2093976"/>
          </a:xfrm>
          <a:prstGeom prst="rect">
            <a:avLst/>
          </a:prstGeom>
          <a:solidFill>
            <a:srgbClr val="FF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920240"/>
            <a:ext cx="500176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8294"/>
                </a:solidFill>
                <a:latin typeface="Liberation Sans"/>
              </a:rPr>
              <a:t>WHAT IT DOES NOT GUARANTEE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331720"/>
            <a:ext cx="4992624" cy="167335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A site can still be malicious, a password can still be stolen by scams, and some connection metadata may remain observable.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50976" y="4608576"/>
            <a:ext cx="10277856" cy="8138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70432" y="4800600"/>
            <a:ext cx="9848088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Good habit: check the address, avoid sharing passwords, and never post private account details.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The whole web journey, in seven moves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This is a conceptual common case; some steps may use cache or differ by protocol.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0352" y="193852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" y="203911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2029968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TYPE NAME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19856" y="193852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38728" y="203911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1336" y="2029968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FIND ADDRESS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193852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203911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2029968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CONNECT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98864" y="193852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17736" y="203911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10344" y="2029968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SEND REQUEST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0352" y="358444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" y="368503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87D9A9"/>
                </a:solidFill>
                <a:latin typeface="Liberation San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3675887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ROUTE PACKETS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19856" y="358444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38728" y="368503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31336" y="3675887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GET RESPONSE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584448"/>
            <a:ext cx="2752344" cy="1252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28232" y="368503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0840" y="3675887"/>
            <a:ext cx="2240279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DISPLAY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5742432"/>
            <a:ext cx="10972800" cy="374904"/>
          </a:xfrm>
          <a:prstGeom prst="roundRect">
            <a:avLst>
              <a:gd name="adj" fmla="val 16000"/>
            </a:avLst>
          </a:prstGeom>
          <a:solidFill>
            <a:srgbClr val="0E1D33"/>
          </a:solidFill>
          <a:ln w="15240">
            <a:solidFill>
              <a:srgbClr val="42D2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5815584"/>
            <a:ext cx="10607040" cy="1737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42D2CC"/>
                </a:solidFill>
                <a:latin typeface="Liberation Sans"/>
              </a:rPr>
              <a:t>A page may need several requests and components. It might be served from a nearby cache.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CORE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When it fails, ask WHERE in the journey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Different symptoms are clues, not proofs of a specific cause.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7512" y="1719072"/>
            <a:ext cx="10863072" cy="85953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" y="1865376"/>
            <a:ext cx="4462272" cy="5394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Wi-Fi connected, pages never load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8968" y="1865376"/>
            <a:ext cx="5797296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0">
                <a:solidFill>
                  <a:srgbClr val="F5F8FC"/>
                </a:solidFill>
                <a:latin typeface="Liberation Sans"/>
              </a:rPr>
              <a:t>Could be gateway / DNS / ISP / remote service.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" y="2688336"/>
            <a:ext cx="10863072" cy="85953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4" y="2834640"/>
            <a:ext cx="4462272" cy="5394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One website fails; others 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8968" y="2834640"/>
            <a:ext cx="5797296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0">
                <a:solidFill>
                  <a:srgbClr val="F5F8FC"/>
                </a:solidFill>
                <a:latin typeface="Liberation Sans"/>
              </a:rPr>
              <a:t>Could be site, DNS entry, account, or browser issue.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7512" y="3657600"/>
            <a:ext cx="10863072" cy="85953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" y="3803904"/>
            <a:ext cx="4462272" cy="5394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Some pages load, others are slow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8968" y="3803904"/>
            <a:ext cx="5797296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0">
                <a:solidFill>
                  <a:srgbClr val="F5F8FC"/>
                </a:solidFill>
                <a:latin typeface="Liberation Sans"/>
              </a:rPr>
              <a:t>Could be large assets, congestion, caching, or device limits.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7512" y="4626864"/>
            <a:ext cx="10863072" cy="85953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" y="4773168"/>
            <a:ext cx="4462272" cy="5394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87D9A9"/>
                </a:solidFill>
                <a:latin typeface="Liberation Sans"/>
              </a:rPr>
              <a:t>A video call freezes; email works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58968" y="4773168"/>
            <a:ext cx="5797296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0">
                <a:solidFill>
                  <a:srgbClr val="F5F8FC"/>
                </a:solidFill>
                <a:latin typeface="Liberation Sans"/>
              </a:rPr>
              <a:t>Could be real-time sensitivity, jitter, loss, or app behavior.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Observe → locate → test → learn. Do not jump from symptom to certainty.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PAPER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Your hands-on task: deliver three packets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You can complete this entire activity with pencil and paper in 10 minutes.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7512" y="1737360"/>
            <a:ext cx="5276088" cy="237744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088" y="1847088"/>
            <a:ext cx="54864" cy="2157984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1874519"/>
            <a:ext cx="4937759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WHAT TO DRAW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2286000"/>
            <a:ext cx="4928616" cy="1737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Copy the network on the next slide. Make three little paper messages: P1, P2, P3. Give them a source D and destination 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80760" y="1737360"/>
            <a:ext cx="5358384" cy="237744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17336" y="1847088"/>
            <a:ext cx="54864" cy="2157984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63640" y="1874519"/>
            <a:ext cx="502005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RULES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2286000"/>
            <a:ext cx="5010912" cy="1737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Move a packet only along drawn links. Use route D–H–A–B–S while B works. Later, pretend B fails. Find another available path.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9264" y="4617720"/>
            <a:ext cx="10351008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52728" y="4855464"/>
            <a:ext cx="9802368" cy="3749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WRITE DOWN: which routers were visited, number of links, and what you changed.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PAPER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Copy this network onto paper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D = Device • H = Home router • A/B/C/E = Routers • S = Service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98448" y="3273552"/>
            <a:ext cx="1993391" cy="0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291839" y="3273552"/>
            <a:ext cx="2002537" cy="0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5294376" y="2313432"/>
            <a:ext cx="2002536" cy="960120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296912" y="2313432"/>
            <a:ext cx="3429000" cy="960120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294376" y="3273552"/>
            <a:ext cx="2002536" cy="987552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296912" y="4261104"/>
            <a:ext cx="1801368" cy="0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9098280" y="3273552"/>
            <a:ext cx="1627632" cy="987552"/>
          </a:xfrm>
          <a:prstGeom prst="line">
            <a:avLst/>
          </a:prstGeom>
          <a:ln w="38100">
            <a:solidFill>
              <a:srgbClr val="B9C8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68680" y="283464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" y="3099816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62072" y="283464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26079" y="3099816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64608" y="283464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28616" y="3099816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67144" y="1874519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31152" y="2139696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B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296144" y="2834640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360152" y="3099816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67144" y="3822191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31152" y="4087368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C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668512" y="3822191"/>
            <a:ext cx="868680" cy="86868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32520" y="4087368"/>
            <a:ext cx="7315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>
                <a:solidFill>
                  <a:srgbClr val="F5F8FC"/>
                </a:solidFill>
                <a:latin typeface="Liberation Sans"/>
              </a:rPr>
              <a:t>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Goal: get P1, P2 and P3 from D to S; do not jump between unconnected nodes.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PAPER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Round 1: everything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Use the shorter illustrated route for packet P1.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1920240"/>
            <a:ext cx="5321808" cy="24871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9808" y="2029968"/>
            <a:ext cx="54864" cy="2267712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2057400"/>
            <a:ext cx="498348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DO THIS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468880"/>
            <a:ext cx="4974336" cy="18470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1. Start P1 at D.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2. Move to H, then A.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3. Continue through B to 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4. Write the full route and count the links.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1344" y="1920240"/>
            <a:ext cx="5248656" cy="24871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2029968"/>
            <a:ext cx="54864" cy="2267712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64224" y="2057400"/>
            <a:ext cx="491032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CHECK BEFORE MOVING 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4224" y="2468880"/>
            <a:ext cx="4901184" cy="18470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Did P1 reach S?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Which nodes did it visit?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How many links did it cross?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What does a router need to decide at A?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PAUSE: write your route before looking at the worked answer.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PAPER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Round 2: imagine router B goes offline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Route P2 and P3 without visiting B.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1755648"/>
            <a:ext cx="5312664" cy="236829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9808" y="1865376"/>
            <a:ext cx="54864" cy="2148839"/>
          </a:xfrm>
          <a:prstGeom prst="rect">
            <a:avLst/>
          </a:prstGeom>
          <a:solidFill>
            <a:srgbClr val="FF82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1892807"/>
            <a:ext cx="497433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8294"/>
                </a:solidFill>
                <a:latin typeface="Liberation Sans"/>
              </a:rPr>
              <a:t>CHALLENGE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304288"/>
            <a:ext cx="4965192" cy="17282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Cross out B and its connected links. Find another valid D-to-S route. Draw new arrows and count how many links it uses.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1344" y="1755648"/>
            <a:ext cx="5230368" cy="236829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865376"/>
            <a:ext cx="54864" cy="2148839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64224" y="1892807"/>
            <a:ext cx="489204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DISCUSS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4224" y="2304288"/>
            <a:ext cx="4882896" cy="17282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Does another path exist?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Does every real network switch instantly?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What should users see if rerouting causes a delay?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" y="4626864"/>
            <a:ext cx="10415016" cy="96926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52144" y="4901184"/>
            <a:ext cx="9930384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Engineering idea: a backup path helps only if the network knows to use it.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PAPER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Worked solution: the path can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Fictitious paths illustrate a principle; they are not measured internet routes.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01368"/>
            <a:ext cx="5303520" cy="2395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8096" y="1911095"/>
            <a:ext cx="54864" cy="2176272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938528"/>
            <a:ext cx="4965192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ROUND 1: B AVAILABLE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350008"/>
            <a:ext cx="4956048" cy="17556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 → H → A → B → 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Four links. The packet follows the illustrated primary route.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801368"/>
            <a:ext cx="5303520" cy="239572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08776" y="1911095"/>
            <a:ext cx="54864" cy="2176272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1938528"/>
            <a:ext cx="4965192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2D2CC"/>
                </a:solidFill>
                <a:latin typeface="Liberation Sans"/>
              </a:rPr>
              <a:t>ROUND 2: B FAILED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2350008"/>
            <a:ext cx="4956048" cy="17556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 → H → A → C → E → 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Five links. This alternate route avoids B in the exercise.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" y="4718304"/>
            <a:ext cx="10524744" cy="722376"/>
          </a:xfrm>
          <a:prstGeom prst="roundRect">
            <a:avLst>
              <a:gd name="adj" fmla="val 16000"/>
            </a:avLst>
          </a:prstGeom>
          <a:solidFill>
            <a:srgbClr val="0E1D33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882896"/>
            <a:ext cx="9994392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50" b="1">
                <a:solidFill>
                  <a:srgbClr val="87D9A9"/>
                </a:solidFill>
                <a:latin typeface="Liberation Sans"/>
              </a:rPr>
              <a:t>Lesson: alternate paths can improve resilience, but may add delay or complexity.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B99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OPTIONAL PHONE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Observe your network without taking risks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A phone is optional. Do not publish addresses, passwords, Wi-Fi details, or other private information.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" y="1764792"/>
            <a:ext cx="3593592" cy="253288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1874519"/>
            <a:ext cx="54864" cy="2313432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1901952"/>
            <a:ext cx="325526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1. LOOK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313432"/>
            <a:ext cx="3246120" cy="18928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Open your phone’s Wi-Fi or cellular settings. Are you using a local Wi-Fi access point or cellular data?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06824" y="1764792"/>
            <a:ext cx="3593592" cy="253288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3400" y="1874519"/>
            <a:ext cx="54864" cy="2313432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9704" y="1901952"/>
            <a:ext cx="3255264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2. NOTICE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9704" y="2313432"/>
            <a:ext cx="3246120" cy="18928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While on Wi-Fi, try a harmless public webpage. Does it load? Can you tell from this alone where a failure might be?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9288" y="1764792"/>
            <a:ext cx="3584448" cy="253288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5863" y="1874519"/>
            <a:ext cx="54864" cy="2313432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2167" y="1901952"/>
            <a:ext cx="32461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87D9A9"/>
                </a:solidFill>
                <a:latin typeface="Liberation Sans"/>
              </a:rPr>
              <a:t>3. RECORD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2167" y="2313432"/>
            <a:ext cx="3236976" cy="18928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Write observations, not account details. Example: “Connected to Wi-Fi; public site loads slowly.”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8294"/>
                </a:solidFill>
                <a:latin typeface="Liberation Sans"/>
              </a:rPr>
              <a:t>Do not change school/work network settings or run network scans without authorization.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B99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BUILDER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Design more reliable access for a community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The goal is a usable learning experience, not merely a glowing Wi-Fi icon.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" y="1737360"/>
            <a:ext cx="5248656" cy="256032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" y="1847088"/>
            <a:ext cx="54864" cy="2340863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1874519"/>
            <a:ext cx="4910328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FCE54"/>
                </a:solidFill>
                <a:latin typeface="Liberation Sans"/>
              </a:rPr>
              <a:t>THE PROBLEM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286000"/>
            <a:ext cx="4901184" cy="192023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The library has Wi-Fi, but learners report slow pages and occasional outages during busy hours. Devices vary and some learners use phones only.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62472" y="1737360"/>
            <a:ext cx="5266944" cy="2560320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9048" y="1847088"/>
            <a:ext cx="54864" cy="2340863"/>
          </a:xfrm>
          <a:prstGeom prst="rect">
            <a:avLst/>
          </a:prstGeom>
          <a:solidFill>
            <a:srgbClr val="43BB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45352" y="1874519"/>
            <a:ext cx="4928616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43BBDD"/>
                </a:solidFill>
                <a:latin typeface="Liberation Sans"/>
              </a:rPr>
              <a:t>YOUR 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5352" y="2286000"/>
            <a:ext cx="4919472" cy="1920239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>
                <a:solidFill>
                  <a:srgbClr val="F5F8FC"/>
                </a:solidFill>
                <a:latin typeface="Liberation Sans"/>
              </a:rPr>
              <a:t>Draw device → Wi-Fi → gateway → ISP → service. Mark three possible failure points. Propose one low-cost improvement and one way to test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" y="4700016"/>
            <a:ext cx="10607040" cy="83210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910328"/>
            <a:ext cx="10067544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What evidence would help distinguish coverage, capacity, DNS, and remote-site problems?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B99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ENGINEER / RESEARCHER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Increase the resolution: five deeper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Advanced options support deeper inquiry without being prerequisites for beginners.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" y="1691640"/>
            <a:ext cx="10698480" cy="69494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92224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1783080"/>
            <a:ext cx="10186415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DNS CACHE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103120"/>
            <a:ext cx="1017727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When can a cached answer help? When might it become stale?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4088" y="2487168"/>
            <a:ext cx="10698480" cy="69494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2587752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2578608"/>
            <a:ext cx="10186415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ROUTING POLICY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2898648"/>
            <a:ext cx="1017727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How do networks choose next hops and respond to failures?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4088" y="3282696"/>
            <a:ext cx="10698480" cy="69494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383279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3374136"/>
            <a:ext cx="10186415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TRANSPORT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3694176"/>
            <a:ext cx="1017727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When do TCP and QUIC differ? What reliability do they provide?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8" y="4078224"/>
            <a:ext cx="10698480" cy="69494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4178808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87D9A9"/>
                </a:solidFill>
                <a:latin typeface="Liberation San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4169663"/>
            <a:ext cx="10186415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MEASUREMENT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4489704"/>
            <a:ext cx="1017727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What can ping or traceroute reveal—and what can’t they prove?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4088" y="4873752"/>
            <a:ext cx="10698480" cy="694944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82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4974336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8294"/>
                </a:solidFill>
                <a:latin typeface="Liberation San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" y="4965192"/>
            <a:ext cx="10186415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SECURITY / PRIVACY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" y="5285232"/>
            <a:ext cx="1017727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What does HTTPS protect? What metadata or threats remain?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State your assumption, define an observation, test, and report limitations.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Four questions to test your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Try your answers BEFORE moving to the next slide.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" y="1709928"/>
            <a:ext cx="10744200" cy="8138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1938528"/>
            <a:ext cx="10232136" cy="3749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1. Is Wi-Fi access exactly the same as internet access?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" y="2688336"/>
            <a:ext cx="10744200" cy="8138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2916936"/>
            <a:ext cx="10232136" cy="3749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2. Does DNS download a webpage, or help find an address?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" y="3666744"/>
            <a:ext cx="10744200" cy="8138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3895344"/>
            <a:ext cx="10232136" cy="3749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3. What is a router’s immediate forwarding decision?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0664" y="4645152"/>
            <a:ext cx="10744200" cy="81381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873752"/>
            <a:ext cx="10232136" cy="3749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900" b="1">
                <a:solidFill>
                  <a:srgbClr val="F5F8FC"/>
                </a:solidFill>
                <a:latin typeface="Liberation Sans"/>
              </a:rPr>
              <a:t>4. If a route fails, will every packet instantly find a new route?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Pause and answer in your own words. You need no special terminology.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87D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Answers: follow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An explanation is more important than memorizing a definition.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29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691640"/>
            <a:ext cx="10744200" cy="8869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" y="1792224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" y="1783080"/>
            <a:ext cx="10232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1. 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" y="2103120"/>
            <a:ext cx="10222992" cy="42062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Wi-Fi connects local devices. The gateway or provider can still be unavailable.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" y="2697480"/>
            <a:ext cx="10744200" cy="8869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" y="2798064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3BBDD"/>
                </a:solidFill>
                <a:latin typeface="Liberation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" y="2788920"/>
            <a:ext cx="10232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2. ADDRESS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" y="3108960"/>
            <a:ext cx="10222992" cy="42062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DNS helps resolve names to DNS records such as IP addresses; HTTP fetches resources.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4944" y="3703320"/>
            <a:ext cx="10744200" cy="8869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" y="3803904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87D9A9"/>
                </a:solidFill>
                <a:latin typeface="Liberation San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" y="3794760"/>
            <a:ext cx="10232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3. NEXT HOP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" y="4114800"/>
            <a:ext cx="10222992" cy="42062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A router uses destination information and a forwarding table to choose where to send a packet next.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" y="4709160"/>
            <a:ext cx="10744200" cy="886968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6" y="4809744"/>
            <a:ext cx="246888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B99BFF"/>
                </a:solidFill>
                <a:latin typeface="Liberation San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" y="4800600"/>
            <a:ext cx="10232136" cy="301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>
                <a:solidFill>
                  <a:srgbClr val="F5F8FC"/>
                </a:solidFill>
                <a:latin typeface="Liberation Sans"/>
              </a:rPr>
              <a:t>4. NO GUARANTEE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5120640"/>
            <a:ext cx="10222992" cy="420623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>
                <a:solidFill>
                  <a:srgbClr val="B9C8D8"/>
                </a:solidFill>
                <a:latin typeface="Liberation Sans"/>
              </a:rPr>
              <a:t>An alternate path, routing state, and sufficient time are needed; some traffic may fail.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You now have a route map, a failure scenario, and an evidence-based explanation.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FFCE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One webpage. Many networks. One human experience.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Use the five questions below whenever a digital experience breaks or surprises you.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30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066543"/>
            <a:ext cx="2176272" cy="194767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331720"/>
            <a:ext cx="190195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WHO?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2907792"/>
            <a:ext cx="1847088" cy="8138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0">
                <a:solidFill>
                  <a:srgbClr val="B9C8D8"/>
                </a:solidFill>
                <a:latin typeface="Liberation Sans"/>
              </a:rPr>
              <a:t>Which device or client is asking?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25496" y="2066543"/>
            <a:ext cx="2176272" cy="194767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43BB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62656" y="2331720"/>
            <a:ext cx="190195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WHERE?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2907792"/>
            <a:ext cx="1847088" cy="8138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0">
                <a:solidFill>
                  <a:srgbClr val="B9C8D8"/>
                </a:solidFill>
                <a:latin typeface="Liberation Sans"/>
              </a:rPr>
              <a:t>What address or service is being contacted?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48072" y="2066543"/>
            <a:ext cx="2176272" cy="194767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87D9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85232" y="2331720"/>
            <a:ext cx="190195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HOW?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1808" y="2907792"/>
            <a:ext cx="1847088" cy="8138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0">
                <a:solidFill>
                  <a:srgbClr val="B9C8D8"/>
                </a:solidFill>
                <a:latin typeface="Liberation Sans"/>
              </a:rPr>
              <a:t>Which local and provider networks carry the data?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70648" y="2066543"/>
            <a:ext cx="2176272" cy="194767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B99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07808" y="2331720"/>
            <a:ext cx="190195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WHAT?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44383" y="2907792"/>
            <a:ext cx="1847088" cy="8138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0">
                <a:solidFill>
                  <a:srgbClr val="B9C8D8"/>
                </a:solidFill>
                <a:latin typeface="Liberation Sans"/>
              </a:rPr>
              <a:t>What request and response travel?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93224" y="2066543"/>
            <a:ext cx="2176272" cy="1947672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FFC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30384" y="2331720"/>
            <a:ext cx="1901952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F5F8FC"/>
                </a:solidFill>
                <a:latin typeface="Liberation Sans"/>
              </a:rPr>
              <a:t>WHY NOT?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66960" y="2907792"/>
            <a:ext cx="1847088" cy="81381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0">
                <a:solidFill>
                  <a:srgbClr val="B9C8D8"/>
                </a:solidFill>
                <a:latin typeface="Liberation Sans"/>
              </a:rPr>
              <a:t>Which boundary may be failing or slow?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FFCE54"/>
                </a:solidFill>
                <a:latin typeface="Liberation Sans"/>
              </a:rPr>
              <a:t>NEXT WEEK / NOV 5: How does AI actually produce an answer?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32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59436"/>
          </a:xfrm>
          <a:prstGeom prst="rect">
            <a:avLst/>
          </a:prstGeom>
          <a:solidFill>
            <a:srgbClr val="42D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9184" y="182880"/>
            <a:ext cx="960120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>
                <a:solidFill>
                  <a:srgbClr val="42D2CC"/>
                </a:solidFill>
                <a:latin typeface="Liberation Sans"/>
              </a:rPr>
              <a:t>WEEK 05 / CONTINUE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" y="530352"/>
            <a:ext cx="115671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3100" b="1">
                <a:solidFill>
                  <a:srgbClr val="F5F8FC"/>
                </a:solidFill>
                <a:latin typeface="Liberation Sans"/>
              </a:rPr>
              <a:t>Read, build, and share the route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7472" y="1078992"/>
            <a:ext cx="1147572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>
                <a:solidFill>
                  <a:srgbClr val="B9C8D8"/>
                </a:solidFill>
                <a:latin typeface="Liberation Sans"/>
              </a:rPr>
              <a:t>Free public links. Illustrative diagrams; actual network paths and services differ.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647688"/>
            <a:ext cx="12191969" cy="210312"/>
          </a:xfrm>
          <a:prstGeom prst="rect">
            <a:avLst/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6032" y="6684264"/>
            <a:ext cx="987552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THURSDAY TECHNOLOGY OPEN LAB  |  ASK • LEARN • BUILD  |  gunnchos.com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684264"/>
            <a:ext cx="777240" cy="118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>
                <a:solidFill>
                  <a:srgbClr val="B9C8D8"/>
                </a:solidFill>
                <a:latin typeface="Liberation Sans"/>
              </a:rPr>
              <a:t>W05 / 31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" y="164592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1737360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FFCE54"/>
                </a:solidFill>
                <a:latin typeface="Liberation Sans"/>
              </a:rPr>
              <a:t>gunnchOS3k / PROGRAM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71416" y="1737360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https://gunnchos.com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952" y="224028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8408" y="2331720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FFCE54"/>
                </a:solidFill>
                <a:latin typeface="Liberation Sans"/>
              </a:rPr>
              <a:t>WAIKE / LEARNING PATHS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1416" y="2331720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https://github.com/gunnchOS3k/waike-research-ops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" y="283464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8408" y="2926080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FFCE54"/>
                </a:solidFill>
                <a:latin typeface="Liberation Sans"/>
              </a:rPr>
              <a:t>THE TECHNOLOGY LANDSCAPE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1416" y="2926080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https://github.com/gunnchOS3k/gunnchos-technology-landscape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8952" y="342900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8408" y="3520440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43BBDD"/>
                </a:solidFill>
                <a:latin typeface="Liberation Sans"/>
              </a:rPr>
              <a:t>MDN / HOW THE INTERNET WORKS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1416" y="3520440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https://developer.mozilla.org/en-US/docs/Learn_web_development/Howto/Web_mechanics/How_does_the_Internet_work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8952" y="402336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8408" y="4114800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43BBDD"/>
                </a:solidFill>
                <a:latin typeface="Liberation Sans"/>
              </a:rPr>
              <a:t>MDN / HOW THE WEB WORKS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1416" y="4114800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https://developer.mozilla.org/en-US/docs/Learn_web_development/Getting_started/Web_standards/How_the_web_works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8952" y="461772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8408" y="4709159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43BBDD"/>
                </a:solidFill>
                <a:latin typeface="Liberation Sans"/>
              </a:rPr>
              <a:t>CLOUDFLARE / DNS BASICS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71416" y="4709159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https://www.cloudflare.com/learning/dns/what-is-dns/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8952" y="5212080"/>
            <a:ext cx="10707624" cy="493776"/>
          </a:xfrm>
          <a:prstGeom prst="roundRect">
            <a:avLst>
              <a:gd name="adj" fmla="val 16000"/>
            </a:avLst>
          </a:prstGeom>
          <a:solidFill>
            <a:srgbClr val="10233B"/>
          </a:solidFill>
          <a:ln w="15240">
            <a:solidFill>
              <a:srgbClr val="3150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8408" y="5303520"/>
            <a:ext cx="347472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70" b="1">
                <a:solidFill>
                  <a:srgbClr val="43BBDD"/>
                </a:solidFill>
                <a:latin typeface="Liberation Sans"/>
              </a:rPr>
              <a:t>MDN / HTTP-3 &amp; QUIC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71416" y="5303520"/>
            <a:ext cx="6711696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10" b="0">
                <a:solidFill>
                  <a:srgbClr val="B9C8D8"/>
                </a:solidFill>
                <a:latin typeface="Liberation Sans"/>
              </a:rPr>
              <a:t>https://developer.mozilla.org/en-US/docs/Glossary/QUIC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6071616"/>
            <a:ext cx="11155680" cy="393192"/>
          </a:xfrm>
          <a:prstGeom prst="roundRect">
            <a:avLst>
              <a:gd name="adj" fmla="val 12000"/>
            </a:avLst>
          </a:prstGeom>
          <a:solidFill>
            <a:srgbClr val="0E1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6072" y="6144768"/>
            <a:ext cx="10972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>
                <a:solidFill>
                  <a:srgbClr val="42D2CC"/>
                </a:solidFill>
                <a:latin typeface="Liberation Sans"/>
              </a:rPr>
              <a:t>Questions are valuable: share what surprised you and what you want to build.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